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5"/>
  </p:notesMasterIdLst>
  <p:sldIdLst>
    <p:sldId id="353" r:id="rId2"/>
    <p:sldId id="479" r:id="rId3"/>
    <p:sldId id="468" r:id="rId4"/>
    <p:sldId id="474" r:id="rId5"/>
    <p:sldId id="536" r:id="rId6"/>
    <p:sldId id="493" r:id="rId7"/>
    <p:sldId id="494" r:id="rId8"/>
    <p:sldId id="495" r:id="rId9"/>
    <p:sldId id="352" r:id="rId10"/>
    <p:sldId id="256" r:id="rId11"/>
    <p:sldId id="537" r:id="rId12"/>
    <p:sldId id="304" r:id="rId13"/>
    <p:sldId id="362" r:id="rId14"/>
    <p:sldId id="361" r:id="rId15"/>
    <p:sldId id="473" r:id="rId16"/>
    <p:sldId id="475" r:id="rId17"/>
    <p:sldId id="315" r:id="rId18"/>
    <p:sldId id="368" r:id="rId19"/>
    <p:sldId id="305" r:id="rId20"/>
    <p:sldId id="306" r:id="rId21"/>
    <p:sldId id="393" r:id="rId22"/>
    <p:sldId id="307" r:id="rId23"/>
    <p:sldId id="366" r:id="rId24"/>
    <p:sldId id="369" r:id="rId25"/>
    <p:sldId id="370" r:id="rId26"/>
    <p:sldId id="308" r:id="rId27"/>
    <p:sldId id="309" r:id="rId28"/>
    <p:sldId id="310" r:id="rId29"/>
    <p:sldId id="372" r:id="rId30"/>
    <p:sldId id="374" r:id="rId31"/>
    <p:sldId id="373" r:id="rId32"/>
    <p:sldId id="375" r:id="rId33"/>
    <p:sldId id="379" r:id="rId34"/>
    <p:sldId id="380" r:id="rId35"/>
    <p:sldId id="376" r:id="rId36"/>
    <p:sldId id="394" r:id="rId37"/>
    <p:sldId id="317" r:id="rId38"/>
    <p:sldId id="377" r:id="rId39"/>
    <p:sldId id="312" r:id="rId40"/>
    <p:sldId id="313" r:id="rId41"/>
    <p:sldId id="314" r:id="rId42"/>
    <p:sldId id="318" r:id="rId43"/>
    <p:sldId id="390" r:id="rId44"/>
    <p:sldId id="389" r:id="rId45"/>
    <p:sldId id="391" r:id="rId46"/>
    <p:sldId id="388" r:id="rId47"/>
    <p:sldId id="387" r:id="rId48"/>
    <p:sldId id="395" r:id="rId49"/>
    <p:sldId id="396" r:id="rId50"/>
    <p:sldId id="403" r:id="rId51"/>
    <p:sldId id="320" r:id="rId52"/>
    <p:sldId id="476" r:id="rId53"/>
    <p:sldId id="401" r:id="rId54"/>
    <p:sldId id="402" r:id="rId55"/>
    <p:sldId id="382" r:id="rId56"/>
    <p:sldId id="321" r:id="rId57"/>
    <p:sldId id="430" r:id="rId58"/>
    <p:sldId id="322" r:id="rId59"/>
    <p:sldId id="397" r:id="rId60"/>
    <p:sldId id="323" r:id="rId61"/>
    <p:sldId id="384" r:id="rId62"/>
    <p:sldId id="385" r:id="rId63"/>
    <p:sldId id="386" r:id="rId64"/>
    <p:sldId id="398" r:id="rId65"/>
    <p:sldId id="324" r:id="rId66"/>
    <p:sldId id="400" r:id="rId67"/>
    <p:sldId id="399" r:id="rId68"/>
    <p:sldId id="365" r:id="rId69"/>
    <p:sldId id="367" r:id="rId70"/>
    <p:sldId id="325" r:id="rId71"/>
    <p:sldId id="334" r:id="rId72"/>
    <p:sldId id="335" r:id="rId73"/>
    <p:sldId id="408" r:id="rId74"/>
    <p:sldId id="410" r:id="rId75"/>
    <p:sldId id="409" r:id="rId76"/>
    <p:sldId id="419" r:id="rId77"/>
    <p:sldId id="420" r:id="rId78"/>
    <p:sldId id="413" r:id="rId79"/>
    <p:sldId id="412" r:id="rId80"/>
    <p:sldId id="411" r:id="rId81"/>
    <p:sldId id="414" r:id="rId82"/>
    <p:sldId id="415" r:id="rId83"/>
    <p:sldId id="421" r:id="rId84"/>
    <p:sldId id="336" r:id="rId85"/>
    <p:sldId id="404" r:id="rId86"/>
    <p:sldId id="406" r:id="rId87"/>
    <p:sldId id="405" r:id="rId88"/>
    <p:sldId id="407" r:id="rId89"/>
    <p:sldId id="337" r:id="rId90"/>
    <p:sldId id="338" r:id="rId91"/>
    <p:sldId id="417" r:id="rId92"/>
    <p:sldId id="418" r:id="rId93"/>
    <p:sldId id="488" r:id="rId94"/>
    <p:sldId id="340" r:id="rId95"/>
    <p:sldId id="416" r:id="rId96"/>
    <p:sldId id="341" r:id="rId97"/>
    <p:sldId id="489" r:id="rId98"/>
    <p:sldId id="422" r:id="rId99"/>
    <p:sldId id="424" r:id="rId100"/>
    <p:sldId id="423" r:id="rId101"/>
    <p:sldId id="342" r:id="rId102"/>
    <p:sldId id="426" r:id="rId103"/>
    <p:sldId id="429" r:id="rId104"/>
    <p:sldId id="506" r:id="rId105"/>
    <p:sldId id="344" r:id="rId106"/>
    <p:sldId id="427" r:id="rId107"/>
    <p:sldId id="428" r:id="rId108"/>
    <p:sldId id="469" r:id="rId109"/>
    <p:sldId id="451" r:id="rId110"/>
    <p:sldId id="452" r:id="rId111"/>
    <p:sldId id="432" r:id="rId112"/>
    <p:sldId id="433" r:id="rId113"/>
    <p:sldId id="434" r:id="rId114"/>
    <p:sldId id="435" r:id="rId115"/>
    <p:sldId id="436" r:id="rId116"/>
    <p:sldId id="441" r:id="rId117"/>
    <p:sldId id="440" r:id="rId118"/>
    <p:sldId id="442" r:id="rId119"/>
    <p:sldId id="437" r:id="rId120"/>
    <p:sldId id="438" r:id="rId121"/>
    <p:sldId id="439" r:id="rId122"/>
    <p:sldId id="443" r:id="rId123"/>
    <p:sldId id="444" r:id="rId124"/>
    <p:sldId id="464" r:id="rId125"/>
    <p:sldId id="346" r:id="rId126"/>
    <p:sldId id="445" r:id="rId127"/>
    <p:sldId id="446" r:id="rId128"/>
    <p:sldId id="447" r:id="rId129"/>
    <p:sldId id="490" r:id="rId130"/>
    <p:sldId id="455" r:id="rId131"/>
    <p:sldId id="347" r:id="rId132"/>
    <p:sldId id="454" r:id="rId133"/>
    <p:sldId id="449" r:id="rId134"/>
    <p:sldId id="453" r:id="rId135"/>
    <p:sldId id="470" r:id="rId136"/>
    <p:sldId id="463" r:id="rId137"/>
    <p:sldId id="465" r:id="rId138"/>
    <p:sldId id="466" r:id="rId139"/>
    <p:sldId id="516" r:id="rId140"/>
    <p:sldId id="348" r:id="rId141"/>
    <p:sldId id="480" r:id="rId142"/>
    <p:sldId id="458" r:id="rId143"/>
    <p:sldId id="472" r:id="rId144"/>
    <p:sldId id="510" r:id="rId145"/>
    <p:sldId id="456" r:id="rId146"/>
    <p:sldId id="457" r:id="rId147"/>
    <p:sldId id="496" r:id="rId148"/>
    <p:sldId id="448" r:id="rId149"/>
    <p:sldId id="477" r:id="rId150"/>
    <p:sldId id="349" r:id="rId151"/>
    <p:sldId id="471" r:id="rId152"/>
    <p:sldId id="350" r:id="rId153"/>
    <p:sldId id="478" r:id="rId154"/>
    <p:sldId id="482" r:id="rId155"/>
    <p:sldId id="483" r:id="rId156"/>
    <p:sldId id="484" r:id="rId157"/>
    <p:sldId id="485" r:id="rId158"/>
    <p:sldId id="486" r:id="rId159"/>
    <p:sldId id="351" r:id="rId160"/>
    <p:sldId id="467" r:id="rId161"/>
    <p:sldId id="354" r:id="rId162"/>
    <p:sldId id="363" r:id="rId163"/>
    <p:sldId id="381" r:id="rId164"/>
    <p:sldId id="356" r:id="rId165"/>
    <p:sldId id="487" r:id="rId166"/>
    <p:sldId id="355" r:id="rId167"/>
    <p:sldId id="360" r:id="rId168"/>
    <p:sldId id="358" r:id="rId169"/>
    <p:sldId id="359" r:id="rId170"/>
    <p:sldId id="357" r:id="rId171"/>
    <p:sldId id="425" r:id="rId172"/>
    <p:sldId id="450" r:id="rId173"/>
    <p:sldId id="491" r:id="rId1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arine Allen" initials="KA" lastIdx="1" clrIdx="0">
    <p:extLst>
      <p:ext uri="{19B8F6BF-5375-455C-9EA6-DF929625EA0E}">
        <p15:presenceInfo xmlns:p15="http://schemas.microsoft.com/office/powerpoint/2012/main" userId="Katharine All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223D"/>
    <a:srgbClr val="5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67904" autoAdjust="0"/>
  </p:normalViewPr>
  <p:slideViewPr>
    <p:cSldViewPr snapToGrid="0">
      <p:cViewPr varScale="1">
        <p:scale>
          <a:sx n="68" d="100"/>
          <a:sy n="68" d="100"/>
        </p:scale>
        <p:origin x="744" y="54"/>
      </p:cViewPr>
      <p:guideLst/>
    </p:cSldViewPr>
  </p:slideViewPr>
  <p:outlineViewPr>
    <p:cViewPr>
      <p:scale>
        <a:sx n="33" d="100"/>
        <a:sy n="33" d="100"/>
      </p:scale>
      <p:origin x="0" y="-39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notesMaster" Target="notesMasters/notesMaster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38E4E7-73B0-40FC-BA8A-65B21E56F8A8}"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91BA1057-63EE-4C6F-A862-FD3EA231E941}">
      <dgm:prSet phldrT="[Text]"/>
      <dgm:spPr/>
      <dgm:t>
        <a:bodyPr/>
        <a:lstStyle/>
        <a:p>
          <a:r>
            <a:rPr lang="en-US" dirty="0"/>
            <a:t>Social Emotional Learning</a:t>
          </a:r>
        </a:p>
      </dgm:t>
    </dgm:pt>
    <dgm:pt modelId="{61D2113F-C529-4853-A3BB-B33D25D2D06C}" type="parTrans" cxnId="{CA8EF031-7557-48DF-A9D6-12E66B3FD68A}">
      <dgm:prSet/>
      <dgm:spPr/>
      <dgm:t>
        <a:bodyPr/>
        <a:lstStyle/>
        <a:p>
          <a:endParaRPr lang="en-US"/>
        </a:p>
      </dgm:t>
    </dgm:pt>
    <dgm:pt modelId="{A11164CF-3BB2-46D3-9202-781199BC34AB}" type="sibTrans" cxnId="{CA8EF031-7557-48DF-A9D6-12E66B3FD68A}">
      <dgm:prSet/>
      <dgm:spPr/>
      <dgm:t>
        <a:bodyPr/>
        <a:lstStyle/>
        <a:p>
          <a:endParaRPr lang="en-US"/>
        </a:p>
      </dgm:t>
    </dgm:pt>
    <dgm:pt modelId="{867CD079-AE3B-4B21-B9FB-CD05A3C57DD6}">
      <dgm:prSet phldrT="[Text]" custT="1"/>
      <dgm:spPr/>
      <dgm:t>
        <a:bodyPr/>
        <a:lstStyle/>
        <a:p>
          <a:r>
            <a:rPr lang="en-US" sz="2400" dirty="0"/>
            <a:t>CASEL</a:t>
          </a:r>
        </a:p>
      </dgm:t>
    </dgm:pt>
    <dgm:pt modelId="{E5E7D70E-594C-4D9F-9E7B-232BE28D084A}" type="parTrans" cxnId="{55FADD94-F639-4B44-A8F4-B3FB8BBA6D70}">
      <dgm:prSet/>
      <dgm:spPr/>
      <dgm:t>
        <a:bodyPr/>
        <a:lstStyle/>
        <a:p>
          <a:endParaRPr lang="en-US"/>
        </a:p>
      </dgm:t>
    </dgm:pt>
    <dgm:pt modelId="{A839B96F-7BF1-4669-AC2D-F850A029BABD}" type="sibTrans" cxnId="{55FADD94-F639-4B44-A8F4-B3FB8BBA6D70}">
      <dgm:prSet/>
      <dgm:spPr/>
      <dgm:t>
        <a:bodyPr/>
        <a:lstStyle/>
        <a:p>
          <a:endParaRPr lang="en-US"/>
        </a:p>
      </dgm:t>
    </dgm:pt>
    <dgm:pt modelId="{EEBADB2B-CA41-4539-9D56-43314FB26269}">
      <dgm:prSet phldrT="[Text]" custT="1"/>
      <dgm:spPr/>
      <dgm:t>
        <a:bodyPr/>
        <a:lstStyle/>
        <a:p>
          <a:r>
            <a:rPr lang="en-US" sz="2400" dirty="0"/>
            <a:t>Critical Race Theory</a:t>
          </a:r>
        </a:p>
      </dgm:t>
    </dgm:pt>
    <dgm:pt modelId="{49D823D6-DBF0-4CB4-90FE-EA4BC02E30D0}" type="parTrans" cxnId="{248D47C0-C62E-40C6-A8D4-B5EAA70F6EAB}">
      <dgm:prSet/>
      <dgm:spPr/>
      <dgm:t>
        <a:bodyPr/>
        <a:lstStyle/>
        <a:p>
          <a:endParaRPr lang="en-US"/>
        </a:p>
      </dgm:t>
    </dgm:pt>
    <dgm:pt modelId="{E51652E9-B2B3-4FCC-963D-24484F7AA826}" type="sibTrans" cxnId="{248D47C0-C62E-40C6-A8D4-B5EAA70F6EAB}">
      <dgm:prSet/>
      <dgm:spPr/>
      <dgm:t>
        <a:bodyPr/>
        <a:lstStyle/>
        <a:p>
          <a:endParaRPr lang="en-US"/>
        </a:p>
      </dgm:t>
    </dgm:pt>
    <dgm:pt modelId="{A6C8C38E-DE98-4E6C-91A8-F30C9F036269}">
      <dgm:prSet phldrT="[Text]" custT="1"/>
      <dgm:spPr/>
      <dgm:t>
        <a:bodyPr/>
        <a:lstStyle/>
        <a:p>
          <a:r>
            <a:rPr lang="en-US" sz="2000" dirty="0"/>
            <a:t>Panorama Survey Tool</a:t>
          </a:r>
        </a:p>
      </dgm:t>
    </dgm:pt>
    <dgm:pt modelId="{439BA25F-8637-4BB5-930F-B7B83540ABE9}" type="parTrans" cxnId="{129093C0-6755-45EC-A803-9D165722B241}">
      <dgm:prSet/>
      <dgm:spPr/>
      <dgm:t>
        <a:bodyPr/>
        <a:lstStyle/>
        <a:p>
          <a:endParaRPr lang="en-US"/>
        </a:p>
      </dgm:t>
    </dgm:pt>
    <dgm:pt modelId="{FBAAEFC3-81CB-4FB8-BD7F-AFB750EFB9F5}" type="sibTrans" cxnId="{129093C0-6755-45EC-A803-9D165722B241}">
      <dgm:prSet/>
      <dgm:spPr/>
      <dgm:t>
        <a:bodyPr/>
        <a:lstStyle/>
        <a:p>
          <a:endParaRPr lang="en-US"/>
        </a:p>
      </dgm:t>
    </dgm:pt>
    <dgm:pt modelId="{1C110364-BAA0-4C33-A815-2834260A01F5}">
      <dgm:prSet phldrT="[Text]" custT="1"/>
      <dgm:spPr/>
      <dgm:t>
        <a:bodyPr/>
        <a:lstStyle/>
        <a:p>
          <a:r>
            <a:rPr lang="en-US" sz="2000" dirty="0"/>
            <a:t>Comprehensive Sexual Education</a:t>
          </a:r>
        </a:p>
      </dgm:t>
    </dgm:pt>
    <dgm:pt modelId="{C49DCBED-EDCC-4F5A-A472-4DA3A20481BA}" type="parTrans" cxnId="{ACFBA364-0688-4EEF-9580-984504A74117}">
      <dgm:prSet/>
      <dgm:spPr/>
      <dgm:t>
        <a:bodyPr/>
        <a:lstStyle/>
        <a:p>
          <a:endParaRPr lang="en-US"/>
        </a:p>
      </dgm:t>
    </dgm:pt>
    <dgm:pt modelId="{FB08FA34-CE3A-481F-8E2B-882F35D5BBB4}" type="sibTrans" cxnId="{ACFBA364-0688-4EEF-9580-984504A74117}">
      <dgm:prSet/>
      <dgm:spPr/>
      <dgm:t>
        <a:bodyPr/>
        <a:lstStyle/>
        <a:p>
          <a:endParaRPr lang="en-US"/>
        </a:p>
      </dgm:t>
    </dgm:pt>
    <dgm:pt modelId="{53C9D3BB-8F16-4BA1-9C79-35E5775ADC46}">
      <dgm:prSet phldrT="[Text]" custT="1"/>
      <dgm:spPr/>
      <dgm:t>
        <a:bodyPr/>
        <a:lstStyle/>
        <a:p>
          <a:r>
            <a:rPr lang="en-US" sz="2000" b="0" i="0" dirty="0"/>
            <a:t>Second Step</a:t>
          </a:r>
          <a:endParaRPr lang="en-US" sz="2000" dirty="0"/>
        </a:p>
      </dgm:t>
    </dgm:pt>
    <dgm:pt modelId="{2D4598C6-785B-4293-BCFD-C4CFDC1EFFEA}" type="parTrans" cxnId="{BCF82984-9F8F-410D-968E-85565F328427}">
      <dgm:prSet/>
      <dgm:spPr/>
      <dgm:t>
        <a:bodyPr/>
        <a:lstStyle/>
        <a:p>
          <a:endParaRPr lang="en-US"/>
        </a:p>
      </dgm:t>
    </dgm:pt>
    <dgm:pt modelId="{AE0558BC-81A3-4BCE-AFC7-B6EA565BA78E}" type="sibTrans" cxnId="{BCF82984-9F8F-410D-968E-85565F328427}">
      <dgm:prSet/>
      <dgm:spPr/>
      <dgm:t>
        <a:bodyPr/>
        <a:lstStyle/>
        <a:p>
          <a:endParaRPr lang="en-US"/>
        </a:p>
      </dgm:t>
    </dgm:pt>
    <dgm:pt modelId="{22157A1F-1B7A-407F-ABA1-7D9E11A3E687}">
      <dgm:prSet/>
      <dgm:spPr/>
      <dgm:t>
        <a:bodyPr/>
        <a:lstStyle/>
        <a:p>
          <a:r>
            <a:rPr lang="en-US" b="0" i="0"/>
            <a:t>BrainPop</a:t>
          </a:r>
        </a:p>
      </dgm:t>
    </dgm:pt>
    <dgm:pt modelId="{B4C1BC8A-154D-4514-A5BF-280416A64DE0}" type="parTrans" cxnId="{2A76F509-33DC-48FD-8E53-6C9AEE8862BF}">
      <dgm:prSet/>
      <dgm:spPr/>
      <dgm:t>
        <a:bodyPr/>
        <a:lstStyle/>
        <a:p>
          <a:endParaRPr lang="en-US"/>
        </a:p>
      </dgm:t>
    </dgm:pt>
    <dgm:pt modelId="{962EFD8E-1D88-40A2-8161-8524E181E512}" type="sibTrans" cxnId="{2A76F509-33DC-48FD-8E53-6C9AEE8862BF}">
      <dgm:prSet/>
      <dgm:spPr/>
      <dgm:t>
        <a:bodyPr/>
        <a:lstStyle/>
        <a:p>
          <a:endParaRPr lang="en-US"/>
        </a:p>
      </dgm:t>
    </dgm:pt>
    <dgm:pt modelId="{F25857B1-EB00-4983-8E6D-BDC04E8F9557}">
      <dgm:prSet/>
      <dgm:spPr/>
      <dgm:t>
        <a:bodyPr/>
        <a:lstStyle/>
        <a:p>
          <a:r>
            <a:rPr lang="en-US" b="0" i="0"/>
            <a:t>Sanford Harmony</a:t>
          </a:r>
        </a:p>
      </dgm:t>
    </dgm:pt>
    <dgm:pt modelId="{ECAD6BFF-1DBF-4F9E-B3A1-ED5CF41D64B1}" type="parTrans" cxnId="{F7B06EAC-F0DE-4056-998E-1C1C94EC1313}">
      <dgm:prSet/>
      <dgm:spPr/>
      <dgm:t>
        <a:bodyPr/>
        <a:lstStyle/>
        <a:p>
          <a:endParaRPr lang="en-US"/>
        </a:p>
      </dgm:t>
    </dgm:pt>
    <dgm:pt modelId="{040F89E8-24D6-4C0F-A007-3A78B26C4139}" type="sibTrans" cxnId="{F7B06EAC-F0DE-4056-998E-1C1C94EC1313}">
      <dgm:prSet/>
      <dgm:spPr/>
      <dgm:t>
        <a:bodyPr/>
        <a:lstStyle/>
        <a:p>
          <a:endParaRPr lang="en-US"/>
        </a:p>
      </dgm:t>
    </dgm:pt>
    <dgm:pt modelId="{59E6A435-D87D-4F86-9A2E-1629C717E1C9}">
      <dgm:prSet/>
      <dgm:spPr/>
      <dgm:t>
        <a:bodyPr/>
        <a:lstStyle/>
        <a:p>
          <a:r>
            <a:rPr lang="en-US" b="0" i="0" dirty="0"/>
            <a:t>7 Mindsets</a:t>
          </a:r>
        </a:p>
      </dgm:t>
    </dgm:pt>
    <dgm:pt modelId="{D233E38C-2882-4F95-A4C5-95B7D30E2A15}" type="parTrans" cxnId="{FC863D2A-0936-4DDB-8785-2107D02C26F3}">
      <dgm:prSet/>
      <dgm:spPr/>
      <dgm:t>
        <a:bodyPr/>
        <a:lstStyle/>
        <a:p>
          <a:endParaRPr lang="en-US"/>
        </a:p>
      </dgm:t>
    </dgm:pt>
    <dgm:pt modelId="{F9F7EAA4-15EC-45C3-888A-C7B3B8D486E5}" type="sibTrans" cxnId="{FC863D2A-0936-4DDB-8785-2107D02C26F3}">
      <dgm:prSet/>
      <dgm:spPr/>
      <dgm:t>
        <a:bodyPr/>
        <a:lstStyle/>
        <a:p>
          <a:endParaRPr lang="en-US"/>
        </a:p>
      </dgm:t>
    </dgm:pt>
    <dgm:pt modelId="{82AE92BF-C7CA-46B6-94DF-5F768FEDC18D}">
      <dgm:prSet/>
      <dgm:spPr/>
      <dgm:t>
        <a:bodyPr/>
        <a:lstStyle/>
        <a:p>
          <a:r>
            <a:rPr lang="en-US" b="0" i="0" dirty="0" err="1"/>
            <a:t>ReThinkEd</a:t>
          </a:r>
          <a:endParaRPr lang="en-US" b="0" i="0" dirty="0"/>
        </a:p>
      </dgm:t>
    </dgm:pt>
    <dgm:pt modelId="{89876F5A-C3B2-41E0-8964-22963D745743}" type="parTrans" cxnId="{7181DEA6-0897-4576-A6D4-2497D63874D5}">
      <dgm:prSet/>
      <dgm:spPr/>
      <dgm:t>
        <a:bodyPr/>
        <a:lstStyle/>
        <a:p>
          <a:endParaRPr lang="en-US"/>
        </a:p>
      </dgm:t>
    </dgm:pt>
    <dgm:pt modelId="{158D6483-E36E-4ED5-AFED-0EE1A47F77DF}" type="sibTrans" cxnId="{7181DEA6-0897-4576-A6D4-2497D63874D5}">
      <dgm:prSet/>
      <dgm:spPr/>
      <dgm:t>
        <a:bodyPr/>
        <a:lstStyle/>
        <a:p>
          <a:endParaRPr lang="en-US"/>
        </a:p>
      </dgm:t>
    </dgm:pt>
    <dgm:pt modelId="{491C6994-2700-4BDE-BBB3-E3CFDE82EF82}" type="pres">
      <dgm:prSet presAssocID="{8938E4E7-73B0-40FC-BA8A-65B21E56F8A8}" presName="cycle" presStyleCnt="0">
        <dgm:presLayoutVars>
          <dgm:chMax val="1"/>
          <dgm:dir/>
          <dgm:animLvl val="ctr"/>
          <dgm:resizeHandles val="exact"/>
        </dgm:presLayoutVars>
      </dgm:prSet>
      <dgm:spPr/>
    </dgm:pt>
    <dgm:pt modelId="{43C08FC8-2C60-43B9-8F9F-411CA53A31E9}" type="pres">
      <dgm:prSet presAssocID="{91BA1057-63EE-4C6F-A862-FD3EA231E941}" presName="centerShape" presStyleLbl="node0" presStyleIdx="0" presStyleCnt="1" custScaleX="158871" custScaleY="143002" custLinFactNeighborX="2271" custLinFactNeighborY="-10325"/>
      <dgm:spPr/>
    </dgm:pt>
    <dgm:pt modelId="{E287C58A-1F8E-4795-AAF5-0E235D7884C5}" type="pres">
      <dgm:prSet presAssocID="{E5E7D70E-594C-4D9F-9E7B-232BE28D084A}" presName="Name9" presStyleLbl="parChTrans1D2" presStyleIdx="0" presStyleCnt="9"/>
      <dgm:spPr/>
    </dgm:pt>
    <dgm:pt modelId="{3729BE61-AB4D-4B70-AFBE-D6E031AC5D0C}" type="pres">
      <dgm:prSet presAssocID="{E5E7D70E-594C-4D9F-9E7B-232BE28D084A}" presName="connTx" presStyleLbl="parChTrans1D2" presStyleIdx="0" presStyleCnt="9"/>
      <dgm:spPr/>
    </dgm:pt>
    <dgm:pt modelId="{8B448C31-07F5-4CF9-AB3A-DC6E547A4CCD}" type="pres">
      <dgm:prSet presAssocID="{867CD079-AE3B-4B21-B9FB-CD05A3C57DD6}" presName="node" presStyleLbl="node1" presStyleIdx="0" presStyleCnt="9" custScaleX="149967" custScaleY="141002" custRadScaleRad="149927" custRadScaleInc="-261110">
        <dgm:presLayoutVars>
          <dgm:bulletEnabled val="1"/>
        </dgm:presLayoutVars>
      </dgm:prSet>
      <dgm:spPr/>
    </dgm:pt>
    <dgm:pt modelId="{E0A40755-21A0-4A61-8636-F369D558A36F}" type="pres">
      <dgm:prSet presAssocID="{49D823D6-DBF0-4CB4-90FE-EA4BC02E30D0}" presName="Name9" presStyleLbl="parChTrans1D2" presStyleIdx="1" presStyleCnt="9"/>
      <dgm:spPr/>
    </dgm:pt>
    <dgm:pt modelId="{DD0DB940-2E7B-4B29-AEE8-65AD36A5FFCA}" type="pres">
      <dgm:prSet presAssocID="{49D823D6-DBF0-4CB4-90FE-EA4BC02E30D0}" presName="connTx" presStyleLbl="parChTrans1D2" presStyleIdx="1" presStyleCnt="9"/>
      <dgm:spPr/>
    </dgm:pt>
    <dgm:pt modelId="{9F861C10-DA3A-44E3-9769-A71F335B4920}" type="pres">
      <dgm:prSet presAssocID="{EEBADB2B-CA41-4539-9D56-43314FB26269}" presName="node" presStyleLbl="node1" presStyleIdx="1" presStyleCnt="9" custScaleX="153410" custScaleY="152462" custRadScaleRad="145068" custRadScaleInc="60587">
        <dgm:presLayoutVars>
          <dgm:bulletEnabled val="1"/>
        </dgm:presLayoutVars>
      </dgm:prSet>
      <dgm:spPr/>
    </dgm:pt>
    <dgm:pt modelId="{74B0D77B-20F2-4C18-A2BF-A0CEB4043B97}" type="pres">
      <dgm:prSet presAssocID="{439BA25F-8637-4BB5-930F-B7B83540ABE9}" presName="Name9" presStyleLbl="parChTrans1D2" presStyleIdx="2" presStyleCnt="9"/>
      <dgm:spPr/>
    </dgm:pt>
    <dgm:pt modelId="{BA5F9390-B179-4C85-8AC1-8FB2F0826157}" type="pres">
      <dgm:prSet presAssocID="{439BA25F-8637-4BB5-930F-B7B83540ABE9}" presName="connTx" presStyleLbl="parChTrans1D2" presStyleIdx="2" presStyleCnt="9"/>
      <dgm:spPr/>
    </dgm:pt>
    <dgm:pt modelId="{DA62AAE3-E49E-4847-B109-C7BFF6FB17A2}" type="pres">
      <dgm:prSet presAssocID="{A6C8C38E-DE98-4E6C-91A8-F30C9F036269}" presName="node" presStyleLbl="node1" presStyleIdx="2" presStyleCnt="9" custScaleX="147414" custScaleY="142962" custRadScaleRad="137229" custRadScaleInc="815390">
        <dgm:presLayoutVars>
          <dgm:bulletEnabled val="1"/>
        </dgm:presLayoutVars>
      </dgm:prSet>
      <dgm:spPr/>
    </dgm:pt>
    <dgm:pt modelId="{27D9C16B-B362-455A-A0F4-CD8C070FA4BB}" type="pres">
      <dgm:prSet presAssocID="{C49DCBED-EDCC-4F5A-A472-4DA3A20481BA}" presName="Name9" presStyleLbl="parChTrans1D2" presStyleIdx="3" presStyleCnt="9"/>
      <dgm:spPr/>
    </dgm:pt>
    <dgm:pt modelId="{B211BDF4-FF18-49CA-A0B9-19B1AC522051}" type="pres">
      <dgm:prSet presAssocID="{C49DCBED-EDCC-4F5A-A472-4DA3A20481BA}" presName="connTx" presStyleLbl="parChTrans1D2" presStyleIdx="3" presStyleCnt="9"/>
      <dgm:spPr/>
    </dgm:pt>
    <dgm:pt modelId="{4F71DE7B-5C9B-45B5-B0CD-D2F817FDDE57}" type="pres">
      <dgm:prSet presAssocID="{1C110364-BAA0-4C33-A815-2834260A01F5}" presName="node" presStyleLbl="node1" presStyleIdx="3" presStyleCnt="9" custScaleX="159873" custScaleY="155919" custRadScaleRad="134594" custRadScaleInc="-17980">
        <dgm:presLayoutVars>
          <dgm:bulletEnabled val="1"/>
        </dgm:presLayoutVars>
      </dgm:prSet>
      <dgm:spPr/>
    </dgm:pt>
    <dgm:pt modelId="{7403F05A-75AD-46EA-A44B-B61CDABB705F}" type="pres">
      <dgm:prSet presAssocID="{2D4598C6-785B-4293-BCFD-C4CFDC1EFFEA}" presName="Name9" presStyleLbl="parChTrans1D2" presStyleIdx="4" presStyleCnt="9"/>
      <dgm:spPr/>
    </dgm:pt>
    <dgm:pt modelId="{4B1067FE-9B15-4928-8B1F-EC7BEEE3F176}" type="pres">
      <dgm:prSet presAssocID="{2D4598C6-785B-4293-BCFD-C4CFDC1EFFEA}" presName="connTx" presStyleLbl="parChTrans1D2" presStyleIdx="4" presStyleCnt="9"/>
      <dgm:spPr/>
    </dgm:pt>
    <dgm:pt modelId="{FE943784-857C-4D64-88C9-C686D8CD2DA5}" type="pres">
      <dgm:prSet presAssocID="{53C9D3BB-8F16-4BA1-9C79-35E5775ADC46}" presName="node" presStyleLbl="node1" presStyleIdx="4" presStyleCnt="9" custScaleX="82007" custScaleY="74091" custRadScaleRad="63949" custRadScaleInc="-127731">
        <dgm:presLayoutVars>
          <dgm:bulletEnabled val="1"/>
        </dgm:presLayoutVars>
      </dgm:prSet>
      <dgm:spPr/>
    </dgm:pt>
    <dgm:pt modelId="{3EC4D702-F604-4D3D-B9E3-6B9E3F241E4B}" type="pres">
      <dgm:prSet presAssocID="{B4C1BC8A-154D-4514-A5BF-280416A64DE0}" presName="Name9" presStyleLbl="parChTrans1D2" presStyleIdx="5" presStyleCnt="9"/>
      <dgm:spPr/>
    </dgm:pt>
    <dgm:pt modelId="{2E5FFED5-9867-434E-AB3B-3569C0F44F32}" type="pres">
      <dgm:prSet presAssocID="{B4C1BC8A-154D-4514-A5BF-280416A64DE0}" presName="connTx" presStyleLbl="parChTrans1D2" presStyleIdx="5" presStyleCnt="9"/>
      <dgm:spPr/>
    </dgm:pt>
    <dgm:pt modelId="{539A2702-4317-44A5-9B51-326F6F85EA21}" type="pres">
      <dgm:prSet presAssocID="{22157A1F-1B7A-407F-ABA1-7D9E11A3E687}" presName="node" presStyleLbl="node1" presStyleIdx="5" presStyleCnt="9" custScaleX="77204" custScaleY="76375" custRadScaleRad="61016" custRadScaleInc="121271">
        <dgm:presLayoutVars>
          <dgm:bulletEnabled val="1"/>
        </dgm:presLayoutVars>
      </dgm:prSet>
      <dgm:spPr/>
    </dgm:pt>
    <dgm:pt modelId="{505B917C-B9E5-4B34-A223-56B527E52FD8}" type="pres">
      <dgm:prSet presAssocID="{ECAD6BFF-1DBF-4F9E-B3A1-ED5CF41D64B1}" presName="Name9" presStyleLbl="parChTrans1D2" presStyleIdx="6" presStyleCnt="9"/>
      <dgm:spPr/>
    </dgm:pt>
    <dgm:pt modelId="{9E386E90-09D5-4809-AD57-D9021C671E14}" type="pres">
      <dgm:prSet presAssocID="{ECAD6BFF-1DBF-4F9E-B3A1-ED5CF41D64B1}" presName="connTx" presStyleLbl="parChTrans1D2" presStyleIdx="6" presStyleCnt="9"/>
      <dgm:spPr/>
    </dgm:pt>
    <dgm:pt modelId="{40238834-DBE0-49C5-A465-369D61E15D45}" type="pres">
      <dgm:prSet presAssocID="{F25857B1-EB00-4983-8E6D-BDC04E8F9557}" presName="node" presStyleLbl="node1" presStyleIdx="6" presStyleCnt="9" custScaleX="68603" custScaleY="68863" custRadScaleRad="91058" custRadScaleInc="-818147">
        <dgm:presLayoutVars>
          <dgm:bulletEnabled val="1"/>
        </dgm:presLayoutVars>
      </dgm:prSet>
      <dgm:spPr/>
    </dgm:pt>
    <dgm:pt modelId="{7AEFC770-BFD1-423C-93E6-9580B95668BF}" type="pres">
      <dgm:prSet presAssocID="{D233E38C-2882-4F95-A4C5-95B7D30E2A15}" presName="Name9" presStyleLbl="parChTrans1D2" presStyleIdx="7" presStyleCnt="9"/>
      <dgm:spPr/>
    </dgm:pt>
    <dgm:pt modelId="{1EF11699-8F3D-4D85-9E8F-380B3280A111}" type="pres">
      <dgm:prSet presAssocID="{D233E38C-2882-4F95-A4C5-95B7D30E2A15}" presName="connTx" presStyleLbl="parChTrans1D2" presStyleIdx="7" presStyleCnt="9"/>
      <dgm:spPr/>
    </dgm:pt>
    <dgm:pt modelId="{8C0739F2-E8E6-463C-9F5E-84A6455A20C5}" type="pres">
      <dgm:prSet presAssocID="{59E6A435-D87D-4F86-9A2E-1629C717E1C9}" presName="node" presStyleLbl="node1" presStyleIdx="7" presStyleCnt="9" custScaleX="74955" custScaleY="76183" custRadScaleRad="83835" custRadScaleInc="34118">
        <dgm:presLayoutVars>
          <dgm:bulletEnabled val="1"/>
        </dgm:presLayoutVars>
      </dgm:prSet>
      <dgm:spPr/>
    </dgm:pt>
    <dgm:pt modelId="{48EACE27-DBC5-4E73-9281-62EC5267088D}" type="pres">
      <dgm:prSet presAssocID="{89876F5A-C3B2-41E0-8964-22963D745743}" presName="Name9" presStyleLbl="parChTrans1D2" presStyleIdx="8" presStyleCnt="9"/>
      <dgm:spPr/>
    </dgm:pt>
    <dgm:pt modelId="{CC7A9CAF-28DB-45B0-8E01-D18BD4E90A8C}" type="pres">
      <dgm:prSet presAssocID="{89876F5A-C3B2-41E0-8964-22963D745743}" presName="connTx" presStyleLbl="parChTrans1D2" presStyleIdx="8" presStyleCnt="9"/>
      <dgm:spPr/>
    </dgm:pt>
    <dgm:pt modelId="{F19F0DD1-B594-42DB-9430-FD02C1E84A6F}" type="pres">
      <dgm:prSet presAssocID="{82AE92BF-C7CA-46B6-94DF-5F768FEDC18D}" presName="node" presStyleLbl="node1" presStyleIdx="8" presStyleCnt="9" custScaleX="78812" custScaleY="75384" custRadScaleRad="94560" custRadScaleInc="205163">
        <dgm:presLayoutVars>
          <dgm:bulletEnabled val="1"/>
        </dgm:presLayoutVars>
      </dgm:prSet>
      <dgm:spPr/>
    </dgm:pt>
  </dgm:ptLst>
  <dgm:cxnLst>
    <dgm:cxn modelId="{781A5605-0014-4E7F-B64B-D87691162279}" type="presOf" srcId="{49D823D6-DBF0-4CB4-90FE-EA4BC02E30D0}" destId="{E0A40755-21A0-4A61-8636-F369D558A36F}" srcOrd="0" destOrd="0" presId="urn:microsoft.com/office/officeart/2005/8/layout/radial1"/>
    <dgm:cxn modelId="{7CED5D06-F6D4-4473-9B91-4C7B3EB0218E}" type="presOf" srcId="{439BA25F-8637-4BB5-930F-B7B83540ABE9}" destId="{BA5F9390-B179-4C85-8AC1-8FB2F0826157}" srcOrd="1" destOrd="0" presId="urn:microsoft.com/office/officeart/2005/8/layout/radial1"/>
    <dgm:cxn modelId="{2A76F509-33DC-48FD-8E53-6C9AEE8862BF}" srcId="{91BA1057-63EE-4C6F-A862-FD3EA231E941}" destId="{22157A1F-1B7A-407F-ABA1-7D9E11A3E687}" srcOrd="5" destOrd="0" parTransId="{B4C1BC8A-154D-4514-A5BF-280416A64DE0}" sibTransId="{962EFD8E-1D88-40A2-8161-8524E181E512}"/>
    <dgm:cxn modelId="{978D2717-B37F-4B0C-AD10-B29E4AEA91BB}" type="presOf" srcId="{1C110364-BAA0-4C33-A815-2834260A01F5}" destId="{4F71DE7B-5C9B-45B5-B0CD-D2F817FDDE57}" srcOrd="0" destOrd="0" presId="urn:microsoft.com/office/officeart/2005/8/layout/radial1"/>
    <dgm:cxn modelId="{FC863D2A-0936-4DDB-8785-2107D02C26F3}" srcId="{91BA1057-63EE-4C6F-A862-FD3EA231E941}" destId="{59E6A435-D87D-4F86-9A2E-1629C717E1C9}" srcOrd="7" destOrd="0" parTransId="{D233E38C-2882-4F95-A4C5-95B7D30E2A15}" sibTransId="{F9F7EAA4-15EC-45C3-888A-C7B3B8D486E5}"/>
    <dgm:cxn modelId="{CA8EF031-7557-48DF-A9D6-12E66B3FD68A}" srcId="{8938E4E7-73B0-40FC-BA8A-65B21E56F8A8}" destId="{91BA1057-63EE-4C6F-A862-FD3EA231E941}" srcOrd="0" destOrd="0" parTransId="{61D2113F-C529-4853-A3BB-B33D25D2D06C}" sibTransId="{A11164CF-3BB2-46D3-9202-781199BC34AB}"/>
    <dgm:cxn modelId="{F145E95E-2E97-46B1-B4A7-6991BF54B5C2}" type="presOf" srcId="{22157A1F-1B7A-407F-ABA1-7D9E11A3E687}" destId="{539A2702-4317-44A5-9B51-326F6F85EA21}" srcOrd="0" destOrd="0" presId="urn:microsoft.com/office/officeart/2005/8/layout/radial1"/>
    <dgm:cxn modelId="{E5661642-20A3-4C38-BB5E-1A310367AEDC}" type="presOf" srcId="{89876F5A-C3B2-41E0-8964-22963D745743}" destId="{48EACE27-DBC5-4E73-9281-62EC5267088D}" srcOrd="0" destOrd="0" presId="urn:microsoft.com/office/officeart/2005/8/layout/radial1"/>
    <dgm:cxn modelId="{A01E5042-26C5-4B63-98C6-7FC4995A09F7}" type="presOf" srcId="{ECAD6BFF-1DBF-4F9E-B3A1-ED5CF41D64B1}" destId="{9E386E90-09D5-4809-AD57-D9021C671E14}" srcOrd="1" destOrd="0" presId="urn:microsoft.com/office/officeart/2005/8/layout/radial1"/>
    <dgm:cxn modelId="{1BC8D043-C6B5-4928-8BA2-214FE2D8F90C}" type="presOf" srcId="{B4C1BC8A-154D-4514-A5BF-280416A64DE0}" destId="{3EC4D702-F604-4D3D-B9E3-6B9E3F241E4B}" srcOrd="0" destOrd="0" presId="urn:microsoft.com/office/officeart/2005/8/layout/radial1"/>
    <dgm:cxn modelId="{ACFBA364-0688-4EEF-9580-984504A74117}" srcId="{91BA1057-63EE-4C6F-A862-FD3EA231E941}" destId="{1C110364-BAA0-4C33-A815-2834260A01F5}" srcOrd="3" destOrd="0" parTransId="{C49DCBED-EDCC-4F5A-A472-4DA3A20481BA}" sibTransId="{FB08FA34-CE3A-481F-8E2B-882F35D5BBB4}"/>
    <dgm:cxn modelId="{142A1249-E5E9-48F0-A604-AA74A4E964A5}" type="presOf" srcId="{E5E7D70E-594C-4D9F-9E7B-232BE28D084A}" destId="{3729BE61-AB4D-4B70-AFBE-D6E031AC5D0C}" srcOrd="1" destOrd="0" presId="urn:microsoft.com/office/officeart/2005/8/layout/radial1"/>
    <dgm:cxn modelId="{5C757C69-52DC-4F5E-A24F-055382D774A4}" type="presOf" srcId="{8938E4E7-73B0-40FC-BA8A-65B21E56F8A8}" destId="{491C6994-2700-4BDE-BBB3-E3CFDE82EF82}" srcOrd="0" destOrd="0" presId="urn:microsoft.com/office/officeart/2005/8/layout/radial1"/>
    <dgm:cxn modelId="{EA901871-A93F-44BF-8A4C-9C21A3A66EF0}" type="presOf" srcId="{ECAD6BFF-1DBF-4F9E-B3A1-ED5CF41D64B1}" destId="{505B917C-B9E5-4B34-A223-56B527E52FD8}" srcOrd="0" destOrd="0" presId="urn:microsoft.com/office/officeart/2005/8/layout/radial1"/>
    <dgm:cxn modelId="{64E5DD7A-B2D3-4E6C-BE53-54F54E2496D9}" type="presOf" srcId="{439BA25F-8637-4BB5-930F-B7B83540ABE9}" destId="{74B0D77B-20F2-4C18-A2BF-A0CEB4043B97}" srcOrd="0" destOrd="0" presId="urn:microsoft.com/office/officeart/2005/8/layout/radial1"/>
    <dgm:cxn modelId="{0508F15A-8E94-4F2F-A678-2BE618B668FD}" type="presOf" srcId="{F25857B1-EB00-4983-8E6D-BDC04E8F9557}" destId="{40238834-DBE0-49C5-A465-369D61E15D45}" srcOrd="0" destOrd="0" presId="urn:microsoft.com/office/officeart/2005/8/layout/radial1"/>
    <dgm:cxn modelId="{BCF82984-9F8F-410D-968E-85565F328427}" srcId="{91BA1057-63EE-4C6F-A862-FD3EA231E941}" destId="{53C9D3BB-8F16-4BA1-9C79-35E5775ADC46}" srcOrd="4" destOrd="0" parTransId="{2D4598C6-785B-4293-BCFD-C4CFDC1EFFEA}" sibTransId="{AE0558BC-81A3-4BCE-AFC7-B6EA565BA78E}"/>
    <dgm:cxn modelId="{2A46C288-1733-4BEC-84D8-FCE498EF38B9}" type="presOf" srcId="{B4C1BC8A-154D-4514-A5BF-280416A64DE0}" destId="{2E5FFED5-9867-434E-AB3B-3569C0F44F32}" srcOrd="1" destOrd="0" presId="urn:microsoft.com/office/officeart/2005/8/layout/radial1"/>
    <dgm:cxn modelId="{28D33B8F-6C63-479D-8FBB-31359B0B84BC}" type="presOf" srcId="{82AE92BF-C7CA-46B6-94DF-5F768FEDC18D}" destId="{F19F0DD1-B594-42DB-9430-FD02C1E84A6F}" srcOrd="0" destOrd="0" presId="urn:microsoft.com/office/officeart/2005/8/layout/radial1"/>
    <dgm:cxn modelId="{2A6D6C8F-9396-4E9B-A2D9-C8F1EB4C6A65}" type="presOf" srcId="{53C9D3BB-8F16-4BA1-9C79-35E5775ADC46}" destId="{FE943784-857C-4D64-88C9-C686D8CD2DA5}" srcOrd="0" destOrd="0" presId="urn:microsoft.com/office/officeart/2005/8/layout/radial1"/>
    <dgm:cxn modelId="{55FADD94-F639-4B44-A8F4-B3FB8BBA6D70}" srcId="{91BA1057-63EE-4C6F-A862-FD3EA231E941}" destId="{867CD079-AE3B-4B21-B9FB-CD05A3C57DD6}" srcOrd="0" destOrd="0" parTransId="{E5E7D70E-594C-4D9F-9E7B-232BE28D084A}" sibTransId="{A839B96F-7BF1-4669-AC2D-F850A029BABD}"/>
    <dgm:cxn modelId="{B702829B-338C-48D6-9EF7-8333244B9257}" type="presOf" srcId="{2D4598C6-785B-4293-BCFD-C4CFDC1EFFEA}" destId="{4B1067FE-9B15-4928-8B1F-EC7BEEE3F176}" srcOrd="1" destOrd="0" presId="urn:microsoft.com/office/officeart/2005/8/layout/radial1"/>
    <dgm:cxn modelId="{359473A6-A43E-4630-BC74-3C2AAD78113F}" type="presOf" srcId="{2D4598C6-785B-4293-BCFD-C4CFDC1EFFEA}" destId="{7403F05A-75AD-46EA-A44B-B61CDABB705F}" srcOrd="0" destOrd="0" presId="urn:microsoft.com/office/officeart/2005/8/layout/radial1"/>
    <dgm:cxn modelId="{7181DEA6-0897-4576-A6D4-2497D63874D5}" srcId="{91BA1057-63EE-4C6F-A862-FD3EA231E941}" destId="{82AE92BF-C7CA-46B6-94DF-5F768FEDC18D}" srcOrd="8" destOrd="0" parTransId="{89876F5A-C3B2-41E0-8964-22963D745743}" sibTransId="{158D6483-E36E-4ED5-AFED-0EE1A47F77DF}"/>
    <dgm:cxn modelId="{0585BCA7-B56F-4D69-8EDC-7790C2A6F583}" type="presOf" srcId="{867CD079-AE3B-4B21-B9FB-CD05A3C57DD6}" destId="{8B448C31-07F5-4CF9-AB3A-DC6E547A4CCD}" srcOrd="0" destOrd="0" presId="urn:microsoft.com/office/officeart/2005/8/layout/radial1"/>
    <dgm:cxn modelId="{C834C8A9-8F83-423F-B88C-BA1D51E81F0C}" type="presOf" srcId="{91BA1057-63EE-4C6F-A862-FD3EA231E941}" destId="{43C08FC8-2C60-43B9-8F9F-411CA53A31E9}" srcOrd="0" destOrd="0" presId="urn:microsoft.com/office/officeart/2005/8/layout/radial1"/>
    <dgm:cxn modelId="{9E9577AA-5CD5-483B-B6B9-75243C92768B}" type="presOf" srcId="{C49DCBED-EDCC-4F5A-A472-4DA3A20481BA}" destId="{27D9C16B-B362-455A-A0F4-CD8C070FA4BB}" srcOrd="0" destOrd="0" presId="urn:microsoft.com/office/officeart/2005/8/layout/radial1"/>
    <dgm:cxn modelId="{F7B06EAC-F0DE-4056-998E-1C1C94EC1313}" srcId="{91BA1057-63EE-4C6F-A862-FD3EA231E941}" destId="{F25857B1-EB00-4983-8E6D-BDC04E8F9557}" srcOrd="6" destOrd="0" parTransId="{ECAD6BFF-1DBF-4F9E-B3A1-ED5CF41D64B1}" sibTransId="{040F89E8-24D6-4C0F-A007-3A78B26C4139}"/>
    <dgm:cxn modelId="{ADB9ADB0-480C-4DD2-AB9D-273D5B2259ED}" type="presOf" srcId="{E5E7D70E-594C-4D9F-9E7B-232BE28D084A}" destId="{E287C58A-1F8E-4795-AAF5-0E235D7884C5}" srcOrd="0" destOrd="0" presId="urn:microsoft.com/office/officeart/2005/8/layout/radial1"/>
    <dgm:cxn modelId="{04F8EDB2-86B7-42B8-B384-80AAB7DC0C5A}" type="presOf" srcId="{EEBADB2B-CA41-4539-9D56-43314FB26269}" destId="{9F861C10-DA3A-44E3-9769-A71F335B4920}" srcOrd="0" destOrd="0" presId="urn:microsoft.com/office/officeart/2005/8/layout/radial1"/>
    <dgm:cxn modelId="{248D47C0-C62E-40C6-A8D4-B5EAA70F6EAB}" srcId="{91BA1057-63EE-4C6F-A862-FD3EA231E941}" destId="{EEBADB2B-CA41-4539-9D56-43314FB26269}" srcOrd="1" destOrd="0" parTransId="{49D823D6-DBF0-4CB4-90FE-EA4BC02E30D0}" sibTransId="{E51652E9-B2B3-4FCC-963D-24484F7AA826}"/>
    <dgm:cxn modelId="{129093C0-6755-45EC-A803-9D165722B241}" srcId="{91BA1057-63EE-4C6F-A862-FD3EA231E941}" destId="{A6C8C38E-DE98-4E6C-91A8-F30C9F036269}" srcOrd="2" destOrd="0" parTransId="{439BA25F-8637-4BB5-930F-B7B83540ABE9}" sibTransId="{FBAAEFC3-81CB-4FB8-BD7F-AFB750EFB9F5}"/>
    <dgm:cxn modelId="{B9F006C1-F4D1-4B9B-A606-27EAC3350FB4}" type="presOf" srcId="{A6C8C38E-DE98-4E6C-91A8-F30C9F036269}" destId="{DA62AAE3-E49E-4847-B109-C7BFF6FB17A2}" srcOrd="0" destOrd="0" presId="urn:microsoft.com/office/officeart/2005/8/layout/radial1"/>
    <dgm:cxn modelId="{DB6163C9-6F3F-4F74-B8D5-04755B057EBC}" type="presOf" srcId="{C49DCBED-EDCC-4F5A-A472-4DA3A20481BA}" destId="{B211BDF4-FF18-49CA-A0B9-19B1AC522051}" srcOrd="1" destOrd="0" presId="urn:microsoft.com/office/officeart/2005/8/layout/radial1"/>
    <dgm:cxn modelId="{944CBBD7-588B-4B1D-9735-9FE5ABC9867C}" type="presOf" srcId="{89876F5A-C3B2-41E0-8964-22963D745743}" destId="{CC7A9CAF-28DB-45B0-8E01-D18BD4E90A8C}" srcOrd="1" destOrd="0" presId="urn:microsoft.com/office/officeart/2005/8/layout/radial1"/>
    <dgm:cxn modelId="{EA6BC0D8-AD08-4CF7-BA6A-647E042D085F}" type="presOf" srcId="{D233E38C-2882-4F95-A4C5-95B7D30E2A15}" destId="{1EF11699-8F3D-4D85-9E8F-380B3280A111}" srcOrd="1" destOrd="0" presId="urn:microsoft.com/office/officeart/2005/8/layout/radial1"/>
    <dgm:cxn modelId="{9EC5D7E7-108C-4CB5-9945-74FBA349FABC}" type="presOf" srcId="{49D823D6-DBF0-4CB4-90FE-EA4BC02E30D0}" destId="{DD0DB940-2E7B-4B29-AEE8-65AD36A5FFCA}" srcOrd="1" destOrd="0" presId="urn:microsoft.com/office/officeart/2005/8/layout/radial1"/>
    <dgm:cxn modelId="{393F91F3-EDEB-43E7-A3B9-936EEB050DF6}" type="presOf" srcId="{D233E38C-2882-4F95-A4C5-95B7D30E2A15}" destId="{7AEFC770-BFD1-423C-93E6-9580B95668BF}" srcOrd="0" destOrd="0" presId="urn:microsoft.com/office/officeart/2005/8/layout/radial1"/>
    <dgm:cxn modelId="{48E508FC-393C-44A3-9699-87A802E03E75}" type="presOf" srcId="{59E6A435-D87D-4F86-9A2E-1629C717E1C9}" destId="{8C0739F2-E8E6-463C-9F5E-84A6455A20C5}" srcOrd="0" destOrd="0" presId="urn:microsoft.com/office/officeart/2005/8/layout/radial1"/>
    <dgm:cxn modelId="{2625D7F6-834E-40A1-993A-9544CFB0F039}" type="presParOf" srcId="{491C6994-2700-4BDE-BBB3-E3CFDE82EF82}" destId="{43C08FC8-2C60-43B9-8F9F-411CA53A31E9}" srcOrd="0" destOrd="0" presId="urn:microsoft.com/office/officeart/2005/8/layout/radial1"/>
    <dgm:cxn modelId="{F9992E2B-2D73-4CB2-B36B-4A53354216A9}" type="presParOf" srcId="{491C6994-2700-4BDE-BBB3-E3CFDE82EF82}" destId="{E287C58A-1F8E-4795-AAF5-0E235D7884C5}" srcOrd="1" destOrd="0" presId="urn:microsoft.com/office/officeart/2005/8/layout/radial1"/>
    <dgm:cxn modelId="{6FBB5F52-7C69-4CFF-B227-87EC9D34AABE}" type="presParOf" srcId="{E287C58A-1F8E-4795-AAF5-0E235D7884C5}" destId="{3729BE61-AB4D-4B70-AFBE-D6E031AC5D0C}" srcOrd="0" destOrd="0" presId="urn:microsoft.com/office/officeart/2005/8/layout/radial1"/>
    <dgm:cxn modelId="{A9CBEEEB-B574-423F-A691-265408C7B874}" type="presParOf" srcId="{491C6994-2700-4BDE-BBB3-E3CFDE82EF82}" destId="{8B448C31-07F5-4CF9-AB3A-DC6E547A4CCD}" srcOrd="2" destOrd="0" presId="urn:microsoft.com/office/officeart/2005/8/layout/radial1"/>
    <dgm:cxn modelId="{A6F6D5CA-4904-45AC-9112-2C89E42C2FF8}" type="presParOf" srcId="{491C6994-2700-4BDE-BBB3-E3CFDE82EF82}" destId="{E0A40755-21A0-4A61-8636-F369D558A36F}" srcOrd="3" destOrd="0" presId="urn:microsoft.com/office/officeart/2005/8/layout/radial1"/>
    <dgm:cxn modelId="{E070BA79-3AA2-4174-8AC6-89C133573C2B}" type="presParOf" srcId="{E0A40755-21A0-4A61-8636-F369D558A36F}" destId="{DD0DB940-2E7B-4B29-AEE8-65AD36A5FFCA}" srcOrd="0" destOrd="0" presId="urn:microsoft.com/office/officeart/2005/8/layout/radial1"/>
    <dgm:cxn modelId="{D54AEE21-86F9-4012-B9B2-42268E4DAA39}" type="presParOf" srcId="{491C6994-2700-4BDE-BBB3-E3CFDE82EF82}" destId="{9F861C10-DA3A-44E3-9769-A71F335B4920}" srcOrd="4" destOrd="0" presId="urn:microsoft.com/office/officeart/2005/8/layout/radial1"/>
    <dgm:cxn modelId="{2A88E361-A6EF-41A6-8948-EE8B34382571}" type="presParOf" srcId="{491C6994-2700-4BDE-BBB3-E3CFDE82EF82}" destId="{74B0D77B-20F2-4C18-A2BF-A0CEB4043B97}" srcOrd="5" destOrd="0" presId="urn:microsoft.com/office/officeart/2005/8/layout/radial1"/>
    <dgm:cxn modelId="{BC10E124-6193-4AC0-A9B8-379615EA507F}" type="presParOf" srcId="{74B0D77B-20F2-4C18-A2BF-A0CEB4043B97}" destId="{BA5F9390-B179-4C85-8AC1-8FB2F0826157}" srcOrd="0" destOrd="0" presId="urn:microsoft.com/office/officeart/2005/8/layout/radial1"/>
    <dgm:cxn modelId="{33834FE7-18F9-4D32-850E-B1B63BC97262}" type="presParOf" srcId="{491C6994-2700-4BDE-BBB3-E3CFDE82EF82}" destId="{DA62AAE3-E49E-4847-B109-C7BFF6FB17A2}" srcOrd="6" destOrd="0" presId="urn:microsoft.com/office/officeart/2005/8/layout/radial1"/>
    <dgm:cxn modelId="{076C390B-A5CB-488E-A3F2-ECA1EEF8FB28}" type="presParOf" srcId="{491C6994-2700-4BDE-BBB3-E3CFDE82EF82}" destId="{27D9C16B-B362-455A-A0F4-CD8C070FA4BB}" srcOrd="7" destOrd="0" presId="urn:microsoft.com/office/officeart/2005/8/layout/radial1"/>
    <dgm:cxn modelId="{2E176494-4F2C-4B23-A579-575B1820E216}" type="presParOf" srcId="{27D9C16B-B362-455A-A0F4-CD8C070FA4BB}" destId="{B211BDF4-FF18-49CA-A0B9-19B1AC522051}" srcOrd="0" destOrd="0" presId="urn:microsoft.com/office/officeart/2005/8/layout/radial1"/>
    <dgm:cxn modelId="{D61CDC83-1B64-4CB7-BF79-11C55CF699E3}" type="presParOf" srcId="{491C6994-2700-4BDE-BBB3-E3CFDE82EF82}" destId="{4F71DE7B-5C9B-45B5-B0CD-D2F817FDDE57}" srcOrd="8" destOrd="0" presId="urn:microsoft.com/office/officeart/2005/8/layout/radial1"/>
    <dgm:cxn modelId="{C29F0CBA-9A77-4E79-9F33-4C507580AFBF}" type="presParOf" srcId="{491C6994-2700-4BDE-BBB3-E3CFDE82EF82}" destId="{7403F05A-75AD-46EA-A44B-B61CDABB705F}" srcOrd="9" destOrd="0" presId="urn:microsoft.com/office/officeart/2005/8/layout/radial1"/>
    <dgm:cxn modelId="{739DE948-EDC2-4BAA-B59F-4E3199BD3EE6}" type="presParOf" srcId="{7403F05A-75AD-46EA-A44B-B61CDABB705F}" destId="{4B1067FE-9B15-4928-8B1F-EC7BEEE3F176}" srcOrd="0" destOrd="0" presId="urn:microsoft.com/office/officeart/2005/8/layout/radial1"/>
    <dgm:cxn modelId="{6C5DDFAC-707B-4727-8C87-C0257AD9BE53}" type="presParOf" srcId="{491C6994-2700-4BDE-BBB3-E3CFDE82EF82}" destId="{FE943784-857C-4D64-88C9-C686D8CD2DA5}" srcOrd="10" destOrd="0" presId="urn:microsoft.com/office/officeart/2005/8/layout/radial1"/>
    <dgm:cxn modelId="{B45BAF28-EC60-4064-BB07-A4D6A10CCEFC}" type="presParOf" srcId="{491C6994-2700-4BDE-BBB3-E3CFDE82EF82}" destId="{3EC4D702-F604-4D3D-B9E3-6B9E3F241E4B}" srcOrd="11" destOrd="0" presId="urn:microsoft.com/office/officeart/2005/8/layout/radial1"/>
    <dgm:cxn modelId="{F6DAC073-30E7-475D-B8D7-19A73425DE91}" type="presParOf" srcId="{3EC4D702-F604-4D3D-B9E3-6B9E3F241E4B}" destId="{2E5FFED5-9867-434E-AB3B-3569C0F44F32}" srcOrd="0" destOrd="0" presId="urn:microsoft.com/office/officeart/2005/8/layout/radial1"/>
    <dgm:cxn modelId="{57889484-A500-4299-8737-D8728E3F4984}" type="presParOf" srcId="{491C6994-2700-4BDE-BBB3-E3CFDE82EF82}" destId="{539A2702-4317-44A5-9B51-326F6F85EA21}" srcOrd="12" destOrd="0" presId="urn:microsoft.com/office/officeart/2005/8/layout/radial1"/>
    <dgm:cxn modelId="{85D0B390-9666-4A77-B7F7-4BEBBECB4EEB}" type="presParOf" srcId="{491C6994-2700-4BDE-BBB3-E3CFDE82EF82}" destId="{505B917C-B9E5-4B34-A223-56B527E52FD8}" srcOrd="13" destOrd="0" presId="urn:microsoft.com/office/officeart/2005/8/layout/radial1"/>
    <dgm:cxn modelId="{B42CDC37-5994-492B-9AA3-68A7301A0E73}" type="presParOf" srcId="{505B917C-B9E5-4B34-A223-56B527E52FD8}" destId="{9E386E90-09D5-4809-AD57-D9021C671E14}" srcOrd="0" destOrd="0" presId="urn:microsoft.com/office/officeart/2005/8/layout/radial1"/>
    <dgm:cxn modelId="{2209F6C6-6C81-4586-9C0A-10F7E7987468}" type="presParOf" srcId="{491C6994-2700-4BDE-BBB3-E3CFDE82EF82}" destId="{40238834-DBE0-49C5-A465-369D61E15D45}" srcOrd="14" destOrd="0" presId="urn:microsoft.com/office/officeart/2005/8/layout/radial1"/>
    <dgm:cxn modelId="{3F793972-77C9-479F-93B5-8438F517920A}" type="presParOf" srcId="{491C6994-2700-4BDE-BBB3-E3CFDE82EF82}" destId="{7AEFC770-BFD1-423C-93E6-9580B95668BF}" srcOrd="15" destOrd="0" presId="urn:microsoft.com/office/officeart/2005/8/layout/radial1"/>
    <dgm:cxn modelId="{5D56768F-92BE-46FD-8279-6DB4EB0A6C64}" type="presParOf" srcId="{7AEFC770-BFD1-423C-93E6-9580B95668BF}" destId="{1EF11699-8F3D-4D85-9E8F-380B3280A111}" srcOrd="0" destOrd="0" presId="urn:microsoft.com/office/officeart/2005/8/layout/radial1"/>
    <dgm:cxn modelId="{92DFEE86-4E98-4D04-8ACC-CA85B5F52EA6}" type="presParOf" srcId="{491C6994-2700-4BDE-BBB3-E3CFDE82EF82}" destId="{8C0739F2-E8E6-463C-9F5E-84A6455A20C5}" srcOrd="16" destOrd="0" presId="urn:microsoft.com/office/officeart/2005/8/layout/radial1"/>
    <dgm:cxn modelId="{D16C4BD9-CD88-4F2F-ABA0-FF095F21A468}" type="presParOf" srcId="{491C6994-2700-4BDE-BBB3-E3CFDE82EF82}" destId="{48EACE27-DBC5-4E73-9281-62EC5267088D}" srcOrd="17" destOrd="0" presId="urn:microsoft.com/office/officeart/2005/8/layout/radial1"/>
    <dgm:cxn modelId="{E930FFD5-0C96-4470-BCD7-191BC30E4729}" type="presParOf" srcId="{48EACE27-DBC5-4E73-9281-62EC5267088D}" destId="{CC7A9CAF-28DB-45B0-8E01-D18BD4E90A8C}" srcOrd="0" destOrd="0" presId="urn:microsoft.com/office/officeart/2005/8/layout/radial1"/>
    <dgm:cxn modelId="{CEB65246-9032-4B16-BB07-2B72B4D62FA2}" type="presParOf" srcId="{491C6994-2700-4BDE-BBB3-E3CFDE82EF82}" destId="{F19F0DD1-B594-42DB-9430-FD02C1E84A6F}" srcOrd="18"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08FC8-2C60-43B9-8F9F-411CA53A31E9}">
      <dsp:nvSpPr>
        <dsp:cNvPr id="0" name=""/>
        <dsp:cNvSpPr/>
      </dsp:nvSpPr>
      <dsp:spPr>
        <a:xfrm>
          <a:off x="4783211" y="2180198"/>
          <a:ext cx="2345975" cy="21116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Social Emotional Learning</a:t>
          </a:r>
        </a:p>
      </dsp:txBody>
      <dsp:txXfrm>
        <a:off x="5126771" y="2489441"/>
        <a:ext cx="1658855" cy="1493158"/>
      </dsp:txXfrm>
    </dsp:sp>
    <dsp:sp modelId="{E287C58A-1F8E-4795-AAF5-0E235D7884C5}">
      <dsp:nvSpPr>
        <dsp:cNvPr id="0" name=""/>
        <dsp:cNvSpPr/>
      </dsp:nvSpPr>
      <dsp:spPr>
        <a:xfrm rot="12603288">
          <a:off x="3321220" y="2211689"/>
          <a:ext cx="1767072" cy="21800"/>
        </a:xfrm>
        <a:custGeom>
          <a:avLst/>
          <a:gdLst/>
          <a:ahLst/>
          <a:cxnLst/>
          <a:rect l="0" t="0" r="0" b="0"/>
          <a:pathLst>
            <a:path>
              <a:moveTo>
                <a:pt x="0" y="10900"/>
              </a:moveTo>
              <a:lnTo>
                <a:pt x="1767072"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4160579" y="2178412"/>
        <a:ext cx="88353" cy="88353"/>
      </dsp:txXfrm>
    </dsp:sp>
    <dsp:sp modelId="{8B448C31-07F5-4CF9-AB3A-DC6E547A4CCD}">
      <dsp:nvSpPr>
        <dsp:cNvPr id="0" name=""/>
        <dsp:cNvSpPr/>
      </dsp:nvSpPr>
      <dsp:spPr>
        <a:xfrm>
          <a:off x="1389784" y="193399"/>
          <a:ext cx="2214493" cy="20821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CASEL</a:t>
          </a:r>
        </a:p>
      </dsp:txBody>
      <dsp:txXfrm>
        <a:off x="1714089" y="498317"/>
        <a:ext cx="1565883" cy="1472275"/>
      </dsp:txXfrm>
    </dsp:sp>
    <dsp:sp modelId="{E0A40755-21A0-4A61-8636-F369D558A36F}">
      <dsp:nvSpPr>
        <dsp:cNvPr id="0" name=""/>
        <dsp:cNvSpPr/>
      </dsp:nvSpPr>
      <dsp:spPr>
        <a:xfrm rot="19686297">
          <a:off x="6817322" y="2261728"/>
          <a:ext cx="1373854" cy="21800"/>
        </a:xfrm>
        <a:custGeom>
          <a:avLst/>
          <a:gdLst/>
          <a:ahLst/>
          <a:cxnLst/>
          <a:rect l="0" t="0" r="0" b="0"/>
          <a:pathLst>
            <a:path>
              <a:moveTo>
                <a:pt x="0" y="10900"/>
              </a:moveTo>
              <a:lnTo>
                <a:pt x="1373854"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69903" y="2238283"/>
        <a:ext cx="68692" cy="68692"/>
      </dsp:txXfrm>
    </dsp:sp>
    <dsp:sp modelId="{9F861C10-DA3A-44E3-9769-A71F335B4920}">
      <dsp:nvSpPr>
        <dsp:cNvPr id="0" name=""/>
        <dsp:cNvSpPr/>
      </dsp:nvSpPr>
      <dsp:spPr>
        <a:xfrm>
          <a:off x="7914779" y="186590"/>
          <a:ext cx="2265334" cy="22513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Critical Race Theory</a:t>
          </a:r>
        </a:p>
      </dsp:txBody>
      <dsp:txXfrm>
        <a:off x="8246529" y="516291"/>
        <a:ext cx="1601834" cy="1591934"/>
      </dsp:txXfrm>
    </dsp:sp>
    <dsp:sp modelId="{74B0D77B-20F2-4C18-A2BF-A0CEB4043B97}">
      <dsp:nvSpPr>
        <dsp:cNvPr id="0" name=""/>
        <dsp:cNvSpPr/>
      </dsp:nvSpPr>
      <dsp:spPr>
        <a:xfrm rot="8812860">
          <a:off x="3125412" y="4404025"/>
          <a:ext cx="2047320" cy="21800"/>
        </a:xfrm>
        <a:custGeom>
          <a:avLst/>
          <a:gdLst/>
          <a:ahLst/>
          <a:cxnLst/>
          <a:rect l="0" t="0" r="0" b="0"/>
          <a:pathLst>
            <a:path>
              <a:moveTo>
                <a:pt x="0" y="10900"/>
              </a:moveTo>
              <a:lnTo>
                <a:pt x="2047320"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4097890" y="4363742"/>
        <a:ext cx="102366" cy="102366"/>
      </dsp:txXfrm>
    </dsp:sp>
    <dsp:sp modelId="{DA62AAE3-E49E-4847-B109-C7BFF6FB17A2}">
      <dsp:nvSpPr>
        <dsp:cNvPr id="0" name=""/>
        <dsp:cNvSpPr/>
      </dsp:nvSpPr>
      <dsp:spPr>
        <a:xfrm>
          <a:off x="1300234" y="4507847"/>
          <a:ext cx="2176794" cy="21110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Panorama Survey Tool</a:t>
          </a:r>
        </a:p>
      </dsp:txBody>
      <dsp:txXfrm>
        <a:off x="1619018" y="4817004"/>
        <a:ext cx="1539226" cy="1492740"/>
      </dsp:txXfrm>
    </dsp:sp>
    <dsp:sp modelId="{27D9C16B-B362-455A-A0F4-CD8C070FA4BB}">
      <dsp:nvSpPr>
        <dsp:cNvPr id="0" name=""/>
        <dsp:cNvSpPr/>
      </dsp:nvSpPr>
      <dsp:spPr>
        <a:xfrm rot="2085476">
          <a:off x="6736319" y="4345360"/>
          <a:ext cx="1668443" cy="21800"/>
        </a:xfrm>
        <a:custGeom>
          <a:avLst/>
          <a:gdLst/>
          <a:ahLst/>
          <a:cxnLst/>
          <a:rect l="0" t="0" r="0" b="0"/>
          <a:pathLst>
            <a:path>
              <a:moveTo>
                <a:pt x="0" y="10900"/>
              </a:moveTo>
              <a:lnTo>
                <a:pt x="1668443"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28830" y="4314549"/>
        <a:ext cx="83422" cy="83422"/>
      </dsp:txXfrm>
    </dsp:sp>
    <dsp:sp modelId="{4F71DE7B-5C9B-45B5-B0CD-D2F817FDDE57}">
      <dsp:nvSpPr>
        <dsp:cNvPr id="0" name=""/>
        <dsp:cNvSpPr/>
      </dsp:nvSpPr>
      <dsp:spPr>
        <a:xfrm>
          <a:off x="8037298" y="4348069"/>
          <a:ext cx="2360771" cy="23023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Comprehensive Sexual Education</a:t>
          </a:r>
        </a:p>
      </dsp:txBody>
      <dsp:txXfrm>
        <a:off x="8383025" y="4685245"/>
        <a:ext cx="1669317" cy="1628032"/>
      </dsp:txXfrm>
    </dsp:sp>
    <dsp:sp modelId="{7403F05A-75AD-46EA-A44B-B61CDABB705F}">
      <dsp:nvSpPr>
        <dsp:cNvPr id="0" name=""/>
        <dsp:cNvSpPr/>
      </dsp:nvSpPr>
      <dsp:spPr>
        <a:xfrm rot="3471811">
          <a:off x="6410615" y="4366594"/>
          <a:ext cx="525285" cy="21800"/>
        </a:xfrm>
        <a:custGeom>
          <a:avLst/>
          <a:gdLst/>
          <a:ahLst/>
          <a:cxnLst/>
          <a:rect l="0" t="0" r="0" b="0"/>
          <a:pathLst>
            <a:path>
              <a:moveTo>
                <a:pt x="0" y="10900"/>
              </a:moveTo>
              <a:lnTo>
                <a:pt x="525285"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60125" y="4364362"/>
        <a:ext cx="26264" cy="26264"/>
      </dsp:txXfrm>
    </dsp:sp>
    <dsp:sp modelId="{FE943784-857C-4D64-88C9-C686D8CD2DA5}">
      <dsp:nvSpPr>
        <dsp:cNvPr id="0" name=""/>
        <dsp:cNvSpPr/>
      </dsp:nvSpPr>
      <dsp:spPr>
        <a:xfrm>
          <a:off x="6506347" y="4528613"/>
          <a:ext cx="1210959" cy="10940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kern="1200" dirty="0"/>
            <a:t>Second Step</a:t>
          </a:r>
          <a:endParaRPr lang="en-US" sz="2000" kern="1200" dirty="0"/>
        </a:p>
      </dsp:txBody>
      <dsp:txXfrm>
        <a:off x="6683688" y="4688835"/>
        <a:ext cx="856277" cy="773623"/>
      </dsp:txXfrm>
    </dsp:sp>
    <dsp:sp modelId="{3EC4D702-F604-4D3D-B9E3-6B9E3F241E4B}">
      <dsp:nvSpPr>
        <dsp:cNvPr id="0" name=""/>
        <dsp:cNvSpPr/>
      </dsp:nvSpPr>
      <dsp:spPr>
        <a:xfrm rot="7572782">
          <a:off x="4846410" y="4342157"/>
          <a:ext cx="583701" cy="21800"/>
        </a:xfrm>
        <a:custGeom>
          <a:avLst/>
          <a:gdLst/>
          <a:ahLst/>
          <a:cxnLst/>
          <a:rect l="0" t="0" r="0" b="0"/>
          <a:pathLst>
            <a:path>
              <a:moveTo>
                <a:pt x="0" y="10900"/>
              </a:moveTo>
              <a:lnTo>
                <a:pt x="583701"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5123668" y="4338465"/>
        <a:ext cx="29185" cy="29185"/>
      </dsp:txXfrm>
    </dsp:sp>
    <dsp:sp modelId="{539A2702-4317-44A5-9B51-326F6F85EA21}">
      <dsp:nvSpPr>
        <dsp:cNvPr id="0" name=""/>
        <dsp:cNvSpPr/>
      </dsp:nvSpPr>
      <dsp:spPr>
        <a:xfrm>
          <a:off x="4061427" y="4481306"/>
          <a:ext cx="1140035" cy="11277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a:t>BrainPop</a:t>
          </a:r>
        </a:p>
      </dsp:txBody>
      <dsp:txXfrm>
        <a:off x="4228381" y="4646468"/>
        <a:ext cx="806127" cy="797470"/>
      </dsp:txXfrm>
    </dsp:sp>
    <dsp:sp modelId="{505B917C-B9E5-4B34-A223-56B527E52FD8}">
      <dsp:nvSpPr>
        <dsp:cNvPr id="0" name=""/>
        <dsp:cNvSpPr/>
      </dsp:nvSpPr>
      <dsp:spPr>
        <a:xfrm rot="21566956">
          <a:off x="7129104" y="3210573"/>
          <a:ext cx="680801" cy="21800"/>
        </a:xfrm>
        <a:custGeom>
          <a:avLst/>
          <a:gdLst/>
          <a:ahLst/>
          <a:cxnLst/>
          <a:rect l="0" t="0" r="0" b="0"/>
          <a:pathLst>
            <a:path>
              <a:moveTo>
                <a:pt x="0" y="10900"/>
              </a:moveTo>
              <a:lnTo>
                <a:pt x="680801"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52484" y="3204454"/>
        <a:ext cx="34040" cy="34040"/>
      </dsp:txXfrm>
    </dsp:sp>
    <dsp:sp modelId="{40238834-DBE0-49C5-A465-369D61E15D45}">
      <dsp:nvSpPr>
        <dsp:cNvPr id="0" name=""/>
        <dsp:cNvSpPr/>
      </dsp:nvSpPr>
      <dsp:spPr>
        <a:xfrm>
          <a:off x="7809866" y="2704899"/>
          <a:ext cx="1013028" cy="10168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a:t>Sanford Harmony</a:t>
          </a:r>
        </a:p>
      </dsp:txBody>
      <dsp:txXfrm>
        <a:off x="7958221" y="2853816"/>
        <a:ext cx="716318" cy="719034"/>
      </dsp:txXfrm>
    </dsp:sp>
    <dsp:sp modelId="{7AEFC770-BFD1-423C-93E6-9580B95668BF}">
      <dsp:nvSpPr>
        <dsp:cNvPr id="0" name=""/>
        <dsp:cNvSpPr/>
      </dsp:nvSpPr>
      <dsp:spPr>
        <a:xfrm rot="10946442">
          <a:off x="4125112" y="3161131"/>
          <a:ext cx="659711" cy="21800"/>
        </a:xfrm>
        <a:custGeom>
          <a:avLst/>
          <a:gdLst/>
          <a:ahLst/>
          <a:cxnLst/>
          <a:rect l="0" t="0" r="0" b="0"/>
          <a:pathLst>
            <a:path>
              <a:moveTo>
                <a:pt x="0" y="10900"/>
              </a:moveTo>
              <a:lnTo>
                <a:pt x="659711"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438475" y="3155539"/>
        <a:ext cx="32985" cy="32985"/>
      </dsp:txXfrm>
    </dsp:sp>
    <dsp:sp modelId="{8C0739F2-E8E6-463C-9F5E-84A6455A20C5}">
      <dsp:nvSpPr>
        <dsp:cNvPr id="0" name=""/>
        <dsp:cNvSpPr/>
      </dsp:nvSpPr>
      <dsp:spPr>
        <a:xfrm>
          <a:off x="3019071" y="2571937"/>
          <a:ext cx="1106826" cy="11249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t>7 Mindsets</a:t>
          </a:r>
        </a:p>
      </dsp:txBody>
      <dsp:txXfrm>
        <a:off x="3181162" y="2736683"/>
        <a:ext cx="782644" cy="795467"/>
      </dsp:txXfrm>
    </dsp:sp>
    <dsp:sp modelId="{48EACE27-DBC5-4E73-9281-62EC5267088D}">
      <dsp:nvSpPr>
        <dsp:cNvPr id="0" name=""/>
        <dsp:cNvSpPr/>
      </dsp:nvSpPr>
      <dsp:spPr>
        <a:xfrm rot="16068039">
          <a:off x="5673533" y="1936907"/>
          <a:ext cx="466384" cy="21800"/>
        </a:xfrm>
        <a:custGeom>
          <a:avLst/>
          <a:gdLst/>
          <a:ahLst/>
          <a:cxnLst/>
          <a:rect l="0" t="0" r="0" b="0"/>
          <a:pathLst>
            <a:path>
              <a:moveTo>
                <a:pt x="0" y="10900"/>
              </a:moveTo>
              <a:lnTo>
                <a:pt x="466384"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5895066" y="1936148"/>
        <a:ext cx="23319" cy="23319"/>
      </dsp:txXfrm>
    </dsp:sp>
    <dsp:sp modelId="{F19F0DD1-B594-42DB-9430-FD02C1E84A6F}">
      <dsp:nvSpPr>
        <dsp:cNvPr id="0" name=""/>
        <dsp:cNvSpPr/>
      </dsp:nvSpPr>
      <dsp:spPr>
        <a:xfrm>
          <a:off x="5294525" y="602001"/>
          <a:ext cx="1163780" cy="11131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err="1"/>
            <a:t>ReThinkEd</a:t>
          </a:r>
          <a:endParaRPr lang="en-US" sz="1400" b="0" i="0" kern="1200" dirty="0"/>
        </a:p>
      </dsp:txBody>
      <dsp:txXfrm>
        <a:off x="5464957" y="765020"/>
        <a:ext cx="822916" cy="78712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10798-15EA-4A5C-9748-2272A8421C26}" type="datetimeFigureOut">
              <a:rPr lang="en-US" smtClean="0"/>
              <a:t>7/17/2022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C3ADA-305E-418B-93A1-26FF18C5C798}" type="slidenum">
              <a:rPr lang="en-US" smtClean="0"/>
              <a:t>‹#›</a:t>
            </a:fld>
            <a:endParaRPr lang="en-US"/>
          </a:p>
        </p:txBody>
      </p:sp>
    </p:spTree>
    <p:extLst>
      <p:ext uri="{BB962C8B-B14F-4D97-AF65-F5344CB8AC3E}">
        <p14:creationId xmlns:p14="http://schemas.microsoft.com/office/powerpoint/2010/main" val="1624005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05.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06.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07.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08.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09.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0.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2.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4.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6.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7.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8.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9.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21.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22.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30.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31.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32.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33.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33.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34.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35.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36.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36.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37.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38.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48.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49.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96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10</a:t>
            </a:fld>
            <a:endParaRPr lang="en-US"/>
          </a:p>
        </p:txBody>
      </p:sp>
    </p:spTree>
    <p:extLst>
      <p:ext uri="{BB962C8B-B14F-4D97-AF65-F5344CB8AC3E}">
        <p14:creationId xmlns:p14="http://schemas.microsoft.com/office/powerpoint/2010/main" val="9376460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42788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0992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0740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7087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7119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19064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3904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36808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2889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77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3387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8575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37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4057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0696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2501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1027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60272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0782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83655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152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12</a:t>
            </a:fld>
            <a:endParaRPr lang="en-US"/>
          </a:p>
        </p:txBody>
      </p:sp>
    </p:spTree>
    <p:extLst>
      <p:ext uri="{BB962C8B-B14F-4D97-AF65-F5344CB8AC3E}">
        <p14:creationId xmlns:p14="http://schemas.microsoft.com/office/powerpoint/2010/main" val="24347216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13232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0986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44336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75038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430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8794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91458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5227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6301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095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5938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66566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786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05425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17042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31534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58347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1016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08820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3743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412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9458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35076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31596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13648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34714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59169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34903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361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65649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79593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188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0396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42900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63135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38922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35730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15123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43536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92543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76609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80083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861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13908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25799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53473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03313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79081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38623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64361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00347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01999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78158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040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17</a:t>
            </a:fld>
            <a:endParaRPr lang="en-US"/>
          </a:p>
        </p:txBody>
      </p:sp>
    </p:spTree>
    <p:extLst>
      <p:ext uri="{BB962C8B-B14F-4D97-AF65-F5344CB8AC3E}">
        <p14:creationId xmlns:p14="http://schemas.microsoft.com/office/powerpoint/2010/main" val="159235882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64715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96328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51846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194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144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19</a:t>
            </a:fld>
            <a:endParaRPr lang="en-US"/>
          </a:p>
        </p:txBody>
      </p:sp>
    </p:spTree>
    <p:extLst>
      <p:ext uri="{BB962C8B-B14F-4D97-AF65-F5344CB8AC3E}">
        <p14:creationId xmlns:p14="http://schemas.microsoft.com/office/powerpoint/2010/main" val="3362532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830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20</a:t>
            </a:fld>
            <a:endParaRPr lang="en-US"/>
          </a:p>
        </p:txBody>
      </p:sp>
    </p:spTree>
    <p:extLst>
      <p:ext uri="{BB962C8B-B14F-4D97-AF65-F5344CB8AC3E}">
        <p14:creationId xmlns:p14="http://schemas.microsoft.com/office/powerpoint/2010/main" val="1806086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749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22</a:t>
            </a:fld>
            <a:endParaRPr lang="en-US"/>
          </a:p>
        </p:txBody>
      </p:sp>
    </p:spTree>
    <p:extLst>
      <p:ext uri="{BB962C8B-B14F-4D97-AF65-F5344CB8AC3E}">
        <p14:creationId xmlns:p14="http://schemas.microsoft.com/office/powerpoint/2010/main" val="319778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119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52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928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26</a:t>
            </a:fld>
            <a:endParaRPr lang="en-US"/>
          </a:p>
        </p:txBody>
      </p:sp>
    </p:spTree>
    <p:extLst>
      <p:ext uri="{BB962C8B-B14F-4D97-AF65-F5344CB8AC3E}">
        <p14:creationId xmlns:p14="http://schemas.microsoft.com/office/powerpoint/2010/main" val="2843955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27</a:t>
            </a:fld>
            <a:endParaRPr lang="en-US"/>
          </a:p>
        </p:txBody>
      </p:sp>
    </p:spTree>
    <p:extLst>
      <p:ext uri="{BB962C8B-B14F-4D97-AF65-F5344CB8AC3E}">
        <p14:creationId xmlns:p14="http://schemas.microsoft.com/office/powerpoint/2010/main" val="1821294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28</a:t>
            </a:fld>
            <a:endParaRPr lang="en-US"/>
          </a:p>
        </p:txBody>
      </p:sp>
    </p:spTree>
    <p:extLst>
      <p:ext uri="{BB962C8B-B14F-4D97-AF65-F5344CB8AC3E}">
        <p14:creationId xmlns:p14="http://schemas.microsoft.com/office/powerpoint/2010/main" val="810012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615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367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236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964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841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13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186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218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565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37</a:t>
            </a:fld>
            <a:endParaRPr lang="en-US"/>
          </a:p>
        </p:txBody>
      </p:sp>
    </p:spTree>
    <p:extLst>
      <p:ext uri="{BB962C8B-B14F-4D97-AF65-F5344CB8AC3E}">
        <p14:creationId xmlns:p14="http://schemas.microsoft.com/office/powerpoint/2010/main" val="1650737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032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39</a:t>
            </a:fld>
            <a:endParaRPr lang="en-US"/>
          </a:p>
        </p:txBody>
      </p:sp>
    </p:spTree>
    <p:extLst>
      <p:ext uri="{BB962C8B-B14F-4D97-AF65-F5344CB8AC3E}">
        <p14:creationId xmlns:p14="http://schemas.microsoft.com/office/powerpoint/2010/main" val="1282808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6275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40</a:t>
            </a:fld>
            <a:endParaRPr lang="en-US"/>
          </a:p>
        </p:txBody>
      </p:sp>
    </p:spTree>
    <p:extLst>
      <p:ext uri="{BB962C8B-B14F-4D97-AF65-F5344CB8AC3E}">
        <p14:creationId xmlns:p14="http://schemas.microsoft.com/office/powerpoint/2010/main" val="3499978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41</a:t>
            </a:fld>
            <a:endParaRPr lang="en-US"/>
          </a:p>
        </p:txBody>
      </p:sp>
    </p:spTree>
    <p:extLst>
      <p:ext uri="{BB962C8B-B14F-4D97-AF65-F5344CB8AC3E}">
        <p14:creationId xmlns:p14="http://schemas.microsoft.com/office/powerpoint/2010/main" val="10085657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42</a:t>
            </a:fld>
            <a:endParaRPr lang="en-US"/>
          </a:p>
        </p:txBody>
      </p:sp>
    </p:spTree>
    <p:extLst>
      <p:ext uri="{BB962C8B-B14F-4D97-AF65-F5344CB8AC3E}">
        <p14:creationId xmlns:p14="http://schemas.microsoft.com/office/powerpoint/2010/main" val="8907216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3537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441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68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9901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567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545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669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1949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3985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51</a:t>
            </a:fld>
            <a:endParaRPr lang="en-US"/>
          </a:p>
        </p:txBody>
      </p:sp>
    </p:spTree>
    <p:extLst>
      <p:ext uri="{BB962C8B-B14F-4D97-AF65-F5344CB8AC3E}">
        <p14:creationId xmlns:p14="http://schemas.microsoft.com/office/powerpoint/2010/main" val="3878817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4438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0426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3248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5662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56</a:t>
            </a:fld>
            <a:endParaRPr lang="en-US"/>
          </a:p>
        </p:txBody>
      </p:sp>
    </p:spTree>
    <p:extLst>
      <p:ext uri="{BB962C8B-B14F-4D97-AF65-F5344CB8AC3E}">
        <p14:creationId xmlns:p14="http://schemas.microsoft.com/office/powerpoint/2010/main" val="23921818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9510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58</a:t>
            </a:fld>
            <a:endParaRPr lang="en-US"/>
          </a:p>
        </p:txBody>
      </p:sp>
    </p:spTree>
    <p:extLst>
      <p:ext uri="{BB962C8B-B14F-4D97-AF65-F5344CB8AC3E}">
        <p14:creationId xmlns:p14="http://schemas.microsoft.com/office/powerpoint/2010/main" val="11486445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627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3889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60</a:t>
            </a:fld>
            <a:endParaRPr lang="en-US"/>
          </a:p>
        </p:txBody>
      </p:sp>
    </p:spTree>
    <p:extLst>
      <p:ext uri="{BB962C8B-B14F-4D97-AF65-F5344CB8AC3E}">
        <p14:creationId xmlns:p14="http://schemas.microsoft.com/office/powerpoint/2010/main" val="390558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9925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3797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129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971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65</a:t>
            </a:fld>
            <a:endParaRPr lang="en-US"/>
          </a:p>
        </p:txBody>
      </p:sp>
    </p:spTree>
    <p:extLst>
      <p:ext uri="{BB962C8B-B14F-4D97-AF65-F5344CB8AC3E}">
        <p14:creationId xmlns:p14="http://schemas.microsoft.com/office/powerpoint/2010/main" val="1209536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6003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577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5121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28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7446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70</a:t>
            </a:fld>
            <a:endParaRPr lang="en-US"/>
          </a:p>
        </p:txBody>
      </p:sp>
    </p:spTree>
    <p:extLst>
      <p:ext uri="{BB962C8B-B14F-4D97-AF65-F5344CB8AC3E}">
        <p14:creationId xmlns:p14="http://schemas.microsoft.com/office/powerpoint/2010/main" val="17313598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71</a:t>
            </a:fld>
            <a:endParaRPr lang="en-US"/>
          </a:p>
        </p:txBody>
      </p:sp>
    </p:spTree>
    <p:extLst>
      <p:ext uri="{BB962C8B-B14F-4D97-AF65-F5344CB8AC3E}">
        <p14:creationId xmlns:p14="http://schemas.microsoft.com/office/powerpoint/2010/main" val="23184049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72</a:t>
            </a:fld>
            <a:endParaRPr lang="en-US"/>
          </a:p>
        </p:txBody>
      </p:sp>
    </p:spTree>
    <p:extLst>
      <p:ext uri="{BB962C8B-B14F-4D97-AF65-F5344CB8AC3E}">
        <p14:creationId xmlns:p14="http://schemas.microsoft.com/office/powerpoint/2010/main" val="28149965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5369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4659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6884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4745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7567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9196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711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6674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7659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569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2569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9316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84</a:t>
            </a:fld>
            <a:endParaRPr lang="en-US"/>
          </a:p>
        </p:txBody>
      </p:sp>
    </p:spTree>
    <p:extLst>
      <p:ext uri="{BB962C8B-B14F-4D97-AF65-F5344CB8AC3E}">
        <p14:creationId xmlns:p14="http://schemas.microsoft.com/office/powerpoint/2010/main" val="23393033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7809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2049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347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8968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89</a:t>
            </a:fld>
            <a:endParaRPr lang="en-US"/>
          </a:p>
        </p:txBody>
      </p:sp>
    </p:spTree>
    <p:extLst>
      <p:ext uri="{BB962C8B-B14F-4D97-AF65-F5344CB8AC3E}">
        <p14:creationId xmlns:p14="http://schemas.microsoft.com/office/powerpoint/2010/main" val="66545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7781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90</a:t>
            </a:fld>
            <a:endParaRPr lang="en-US"/>
          </a:p>
        </p:txBody>
      </p:sp>
    </p:spTree>
    <p:extLst>
      <p:ext uri="{BB962C8B-B14F-4D97-AF65-F5344CB8AC3E}">
        <p14:creationId xmlns:p14="http://schemas.microsoft.com/office/powerpoint/2010/main" val="12539708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5736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5712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4093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94</a:t>
            </a:fld>
            <a:endParaRPr lang="en-US"/>
          </a:p>
        </p:txBody>
      </p:sp>
    </p:spTree>
    <p:extLst>
      <p:ext uri="{BB962C8B-B14F-4D97-AF65-F5344CB8AC3E}">
        <p14:creationId xmlns:p14="http://schemas.microsoft.com/office/powerpoint/2010/main" val="19011997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273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96</a:t>
            </a:fld>
            <a:endParaRPr lang="en-US"/>
          </a:p>
        </p:txBody>
      </p:sp>
    </p:spTree>
    <p:extLst>
      <p:ext uri="{BB962C8B-B14F-4D97-AF65-F5344CB8AC3E}">
        <p14:creationId xmlns:p14="http://schemas.microsoft.com/office/powerpoint/2010/main" val="23746979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1440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0323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943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27678-C014-4EB9-87D6-264E91D294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6159F-344D-4451-AA4C-BEB54213F4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4F2D9E-591C-4014-B576-5E0CB160339C}"/>
              </a:ext>
            </a:extLst>
          </p:cNvPr>
          <p:cNvSpPr>
            <a:spLocks noGrp="1"/>
          </p:cNvSpPr>
          <p:nvPr>
            <p:ph type="dt" sz="half" idx="10"/>
          </p:nvPr>
        </p:nvSpPr>
        <p:spPr/>
        <p:txBody>
          <a:bodyPr/>
          <a:lstStyle/>
          <a:p>
            <a:fld id="{F6887EC6-0620-44F4-8F58-BEE75804D23F}" type="datetimeFigureOut">
              <a:rPr lang="en-US" smtClean="0"/>
              <a:t>7/17/2022</a:t>
            </a:fld>
            <a:endParaRPr lang="en-US"/>
          </a:p>
        </p:txBody>
      </p:sp>
      <p:sp>
        <p:nvSpPr>
          <p:cNvPr id="5" name="Footer Placeholder 4">
            <a:extLst>
              <a:ext uri="{FF2B5EF4-FFF2-40B4-BE49-F238E27FC236}">
                <a16:creationId xmlns:a16="http://schemas.microsoft.com/office/drawing/2014/main" id="{2E5C3170-DB14-4A7D-87C5-5F9E1FC67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C7640-96AA-482C-B9F6-CC8E6B8551A6}"/>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474231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51DD-6DE0-4DE8-A673-4E54C1684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A40B05-3FDC-420F-A707-D5025C386C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D958B-D3FA-43D3-8D44-C7ACE823D886}"/>
              </a:ext>
            </a:extLst>
          </p:cNvPr>
          <p:cNvSpPr>
            <a:spLocks noGrp="1"/>
          </p:cNvSpPr>
          <p:nvPr>
            <p:ph type="dt" sz="half" idx="10"/>
          </p:nvPr>
        </p:nvSpPr>
        <p:spPr/>
        <p:txBody>
          <a:bodyPr/>
          <a:lstStyle/>
          <a:p>
            <a:fld id="{F6887EC6-0620-44F4-8F58-BEE75804D23F}" type="datetimeFigureOut">
              <a:rPr lang="en-US" smtClean="0"/>
              <a:t>7/17/2022</a:t>
            </a:fld>
            <a:endParaRPr lang="en-US"/>
          </a:p>
        </p:txBody>
      </p:sp>
      <p:sp>
        <p:nvSpPr>
          <p:cNvPr id="5" name="Footer Placeholder 4">
            <a:extLst>
              <a:ext uri="{FF2B5EF4-FFF2-40B4-BE49-F238E27FC236}">
                <a16:creationId xmlns:a16="http://schemas.microsoft.com/office/drawing/2014/main" id="{18D502A3-E903-4F62-BD37-6DDCCFE69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955DB-2611-4952-B617-B1EA179276E2}"/>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147709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8A1E-4ECC-429E-9864-2E19892B9E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260F8A-E18B-4B41-975E-12594B4B93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1BA41-D952-4EBE-BAB6-2BF87C53A7C1}"/>
              </a:ext>
            </a:extLst>
          </p:cNvPr>
          <p:cNvSpPr>
            <a:spLocks noGrp="1"/>
          </p:cNvSpPr>
          <p:nvPr>
            <p:ph type="dt" sz="half" idx="10"/>
          </p:nvPr>
        </p:nvSpPr>
        <p:spPr/>
        <p:txBody>
          <a:bodyPr/>
          <a:lstStyle/>
          <a:p>
            <a:fld id="{F6887EC6-0620-44F4-8F58-BEE75804D23F}" type="datetimeFigureOut">
              <a:rPr lang="en-US" smtClean="0"/>
              <a:t>7/17/2022</a:t>
            </a:fld>
            <a:endParaRPr lang="en-US"/>
          </a:p>
        </p:txBody>
      </p:sp>
      <p:sp>
        <p:nvSpPr>
          <p:cNvPr id="5" name="Footer Placeholder 4">
            <a:extLst>
              <a:ext uri="{FF2B5EF4-FFF2-40B4-BE49-F238E27FC236}">
                <a16:creationId xmlns:a16="http://schemas.microsoft.com/office/drawing/2014/main" id="{A25AAAB2-9637-4F7C-8774-3B71994FA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B3D78-BACB-48C8-83CE-9FBF70EABE3D}"/>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358501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17F6F-4E48-465B-B817-24D7EF6E3B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E35AA-AB7A-47A6-9D68-07DB3C10C6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094BE-E663-4DB0-BCC0-0B13C15F6DCF}"/>
              </a:ext>
            </a:extLst>
          </p:cNvPr>
          <p:cNvSpPr>
            <a:spLocks noGrp="1"/>
          </p:cNvSpPr>
          <p:nvPr>
            <p:ph type="dt" sz="half" idx="10"/>
          </p:nvPr>
        </p:nvSpPr>
        <p:spPr/>
        <p:txBody>
          <a:bodyPr/>
          <a:lstStyle/>
          <a:p>
            <a:fld id="{F6887EC6-0620-44F4-8F58-BEE75804D23F}" type="datetimeFigureOut">
              <a:rPr lang="en-US" smtClean="0"/>
              <a:t>7/17/2022</a:t>
            </a:fld>
            <a:endParaRPr lang="en-US"/>
          </a:p>
        </p:txBody>
      </p:sp>
      <p:sp>
        <p:nvSpPr>
          <p:cNvPr id="5" name="Footer Placeholder 4">
            <a:extLst>
              <a:ext uri="{FF2B5EF4-FFF2-40B4-BE49-F238E27FC236}">
                <a16:creationId xmlns:a16="http://schemas.microsoft.com/office/drawing/2014/main" id="{B493FFF6-C7F7-4BCF-AF6F-85EF6056B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B1D49-57A7-40D8-9D38-516D23812BAC}"/>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841734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5D9B2-0B37-4019-B04A-D4B296EFB7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C9173F-EC43-4868-BA30-2A21CCFF61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67A1B4-9E84-4A80-9B5B-09F263FF5764}"/>
              </a:ext>
            </a:extLst>
          </p:cNvPr>
          <p:cNvSpPr>
            <a:spLocks noGrp="1"/>
          </p:cNvSpPr>
          <p:nvPr>
            <p:ph type="dt" sz="half" idx="10"/>
          </p:nvPr>
        </p:nvSpPr>
        <p:spPr/>
        <p:txBody>
          <a:bodyPr/>
          <a:lstStyle/>
          <a:p>
            <a:fld id="{F6887EC6-0620-44F4-8F58-BEE75804D23F}" type="datetimeFigureOut">
              <a:rPr lang="en-US" smtClean="0"/>
              <a:t>7/17/2022</a:t>
            </a:fld>
            <a:endParaRPr lang="en-US"/>
          </a:p>
        </p:txBody>
      </p:sp>
      <p:sp>
        <p:nvSpPr>
          <p:cNvPr id="5" name="Footer Placeholder 4">
            <a:extLst>
              <a:ext uri="{FF2B5EF4-FFF2-40B4-BE49-F238E27FC236}">
                <a16:creationId xmlns:a16="http://schemas.microsoft.com/office/drawing/2014/main" id="{ED5F5C3A-6B42-4CD0-A68C-44F0D2093A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0AC8B-8128-4FA8-9F33-35A90F717EF8}"/>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114513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AADC-54B8-40E0-B36A-EF92CED3F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D046BE-68B2-45EE-BD68-0555EA754C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FA8664-4A8F-4B47-9E10-ABA0F9EFC6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4BC054-A6E4-4E7A-92E2-4295F35C8100}"/>
              </a:ext>
            </a:extLst>
          </p:cNvPr>
          <p:cNvSpPr>
            <a:spLocks noGrp="1"/>
          </p:cNvSpPr>
          <p:nvPr>
            <p:ph type="dt" sz="half" idx="10"/>
          </p:nvPr>
        </p:nvSpPr>
        <p:spPr/>
        <p:txBody>
          <a:bodyPr/>
          <a:lstStyle/>
          <a:p>
            <a:fld id="{F6887EC6-0620-44F4-8F58-BEE75804D23F}" type="datetimeFigureOut">
              <a:rPr lang="en-US" smtClean="0"/>
              <a:t>7/17/2022</a:t>
            </a:fld>
            <a:endParaRPr lang="en-US"/>
          </a:p>
        </p:txBody>
      </p:sp>
      <p:sp>
        <p:nvSpPr>
          <p:cNvPr id="6" name="Footer Placeholder 5">
            <a:extLst>
              <a:ext uri="{FF2B5EF4-FFF2-40B4-BE49-F238E27FC236}">
                <a16:creationId xmlns:a16="http://schemas.microsoft.com/office/drawing/2014/main" id="{FFB36378-1774-495C-BCB9-32177CE097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256E2-E00E-406A-893E-0D6964EEF82F}"/>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1610697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DA381-3671-4560-AF52-F6B2688BBD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5EDD35-0A3A-429B-896B-7CE412C56A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2503CB-6763-4BE6-BBF2-A4EDDD3198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69D23A-0B85-48F6-8802-E125B53F6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03D943-C99A-4F9C-ABD8-65BA94F27D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CFEBC2-4878-4B5E-A2B4-4DDD0357153E}"/>
              </a:ext>
            </a:extLst>
          </p:cNvPr>
          <p:cNvSpPr>
            <a:spLocks noGrp="1"/>
          </p:cNvSpPr>
          <p:nvPr>
            <p:ph type="dt" sz="half" idx="10"/>
          </p:nvPr>
        </p:nvSpPr>
        <p:spPr/>
        <p:txBody>
          <a:bodyPr/>
          <a:lstStyle/>
          <a:p>
            <a:fld id="{F6887EC6-0620-44F4-8F58-BEE75804D23F}" type="datetimeFigureOut">
              <a:rPr lang="en-US" smtClean="0"/>
              <a:t>7/17/2022</a:t>
            </a:fld>
            <a:endParaRPr lang="en-US"/>
          </a:p>
        </p:txBody>
      </p:sp>
      <p:sp>
        <p:nvSpPr>
          <p:cNvPr id="8" name="Footer Placeholder 7">
            <a:extLst>
              <a:ext uri="{FF2B5EF4-FFF2-40B4-BE49-F238E27FC236}">
                <a16:creationId xmlns:a16="http://schemas.microsoft.com/office/drawing/2014/main" id="{5DAB18A6-64D6-4182-ADB1-2AF568664B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D2A291-A415-4C26-87D8-F10D12DD3500}"/>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768417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2C04A-113F-45B5-8F5F-F2F071C1F7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78EB03-74E1-47F3-90E6-020A18BC4D4B}"/>
              </a:ext>
            </a:extLst>
          </p:cNvPr>
          <p:cNvSpPr>
            <a:spLocks noGrp="1"/>
          </p:cNvSpPr>
          <p:nvPr>
            <p:ph type="dt" sz="half" idx="10"/>
          </p:nvPr>
        </p:nvSpPr>
        <p:spPr/>
        <p:txBody>
          <a:bodyPr/>
          <a:lstStyle/>
          <a:p>
            <a:fld id="{F6887EC6-0620-44F4-8F58-BEE75804D23F}" type="datetimeFigureOut">
              <a:rPr lang="en-US" smtClean="0"/>
              <a:t>7/17/2022</a:t>
            </a:fld>
            <a:endParaRPr lang="en-US"/>
          </a:p>
        </p:txBody>
      </p:sp>
      <p:sp>
        <p:nvSpPr>
          <p:cNvPr id="4" name="Footer Placeholder 3">
            <a:extLst>
              <a:ext uri="{FF2B5EF4-FFF2-40B4-BE49-F238E27FC236}">
                <a16:creationId xmlns:a16="http://schemas.microsoft.com/office/drawing/2014/main" id="{A5C5C8EB-2951-4971-B90F-59ECD0C1B2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4A5B67-F7E6-464E-9D97-2A9189CAE5F7}"/>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1080869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DB003-F07B-4A45-9D6F-A7747FF31C0B}"/>
              </a:ext>
            </a:extLst>
          </p:cNvPr>
          <p:cNvSpPr>
            <a:spLocks noGrp="1"/>
          </p:cNvSpPr>
          <p:nvPr>
            <p:ph type="dt" sz="half" idx="10"/>
          </p:nvPr>
        </p:nvSpPr>
        <p:spPr/>
        <p:txBody>
          <a:bodyPr/>
          <a:lstStyle/>
          <a:p>
            <a:fld id="{F6887EC6-0620-44F4-8F58-BEE75804D23F}" type="datetimeFigureOut">
              <a:rPr lang="en-US" smtClean="0"/>
              <a:t>7/17/2022</a:t>
            </a:fld>
            <a:endParaRPr lang="en-US"/>
          </a:p>
        </p:txBody>
      </p:sp>
      <p:sp>
        <p:nvSpPr>
          <p:cNvPr id="3" name="Footer Placeholder 2">
            <a:extLst>
              <a:ext uri="{FF2B5EF4-FFF2-40B4-BE49-F238E27FC236}">
                <a16:creationId xmlns:a16="http://schemas.microsoft.com/office/drawing/2014/main" id="{A46FA12F-9E2F-4A0B-88D9-C6AFC6AEA6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2F3219-C49D-4C3F-8873-B0FD0C4BF801}"/>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2930390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776C-0C19-43E7-BBFE-C276EA5A9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0312FD-E56B-459C-B5A1-6687AE0E79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C239DA-6F3C-4917-816F-9F4476047E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E1CDAD-8E95-4B46-9D12-A1A5935F7FFA}"/>
              </a:ext>
            </a:extLst>
          </p:cNvPr>
          <p:cNvSpPr>
            <a:spLocks noGrp="1"/>
          </p:cNvSpPr>
          <p:nvPr>
            <p:ph type="dt" sz="half" idx="10"/>
          </p:nvPr>
        </p:nvSpPr>
        <p:spPr/>
        <p:txBody>
          <a:bodyPr/>
          <a:lstStyle/>
          <a:p>
            <a:fld id="{F6887EC6-0620-44F4-8F58-BEE75804D23F}" type="datetimeFigureOut">
              <a:rPr lang="en-US" smtClean="0"/>
              <a:t>7/17/2022</a:t>
            </a:fld>
            <a:endParaRPr lang="en-US"/>
          </a:p>
        </p:txBody>
      </p:sp>
      <p:sp>
        <p:nvSpPr>
          <p:cNvPr id="6" name="Footer Placeholder 5">
            <a:extLst>
              <a:ext uri="{FF2B5EF4-FFF2-40B4-BE49-F238E27FC236}">
                <a16:creationId xmlns:a16="http://schemas.microsoft.com/office/drawing/2014/main" id="{7EEA69C0-B50E-4AF0-8783-C3EC3C947A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93548-9E4F-477E-B722-7917285EFCFD}"/>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4243305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8EEC-DF63-47C3-9AFC-CD5E2FE501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D16B01-F39D-4491-9F99-6464313D6C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32E0E-3046-4188-B53A-0494B11F5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4CDDB4-D79A-482F-B8EC-2234EE56BCFE}"/>
              </a:ext>
            </a:extLst>
          </p:cNvPr>
          <p:cNvSpPr>
            <a:spLocks noGrp="1"/>
          </p:cNvSpPr>
          <p:nvPr>
            <p:ph type="dt" sz="half" idx="10"/>
          </p:nvPr>
        </p:nvSpPr>
        <p:spPr/>
        <p:txBody>
          <a:bodyPr/>
          <a:lstStyle/>
          <a:p>
            <a:fld id="{F6887EC6-0620-44F4-8F58-BEE75804D23F}" type="datetimeFigureOut">
              <a:rPr lang="en-US" smtClean="0"/>
              <a:t>7/17/2022</a:t>
            </a:fld>
            <a:endParaRPr lang="en-US"/>
          </a:p>
        </p:txBody>
      </p:sp>
      <p:sp>
        <p:nvSpPr>
          <p:cNvPr id="6" name="Footer Placeholder 5">
            <a:extLst>
              <a:ext uri="{FF2B5EF4-FFF2-40B4-BE49-F238E27FC236}">
                <a16:creationId xmlns:a16="http://schemas.microsoft.com/office/drawing/2014/main" id="{0F629340-B266-4B2B-8CFF-22872B87CE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E2B2D-1471-4492-946F-79CCF89E266D}"/>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2179640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3CD9E2-B58E-4679-B25B-D637A9C7A2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EA7924-CB79-4FB5-A551-73EFEC5AE0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429D7-CE41-407B-A740-4FB441E28E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87EC6-0620-44F4-8F58-BEE75804D23F}" type="datetimeFigureOut">
              <a:rPr lang="en-US" smtClean="0"/>
              <a:t>7/17/2022</a:t>
            </a:fld>
            <a:endParaRPr lang="en-US"/>
          </a:p>
        </p:txBody>
      </p:sp>
      <p:sp>
        <p:nvSpPr>
          <p:cNvPr id="5" name="Footer Placeholder 4">
            <a:extLst>
              <a:ext uri="{FF2B5EF4-FFF2-40B4-BE49-F238E27FC236}">
                <a16:creationId xmlns:a16="http://schemas.microsoft.com/office/drawing/2014/main" id="{36D1069B-0AA5-494C-AEC7-09BFB4FA45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E61E97-A88D-4BB6-8256-04067BDFB9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84DEB-5E53-4BB1-A16C-0796AB2C64B8}" type="slidenum">
              <a:rPr lang="en-US" smtClean="0"/>
              <a:t>‹#›</a:t>
            </a:fld>
            <a:endParaRPr lang="en-US"/>
          </a:p>
        </p:txBody>
      </p:sp>
    </p:spTree>
    <p:extLst>
      <p:ext uri="{BB962C8B-B14F-4D97-AF65-F5344CB8AC3E}">
        <p14:creationId xmlns:p14="http://schemas.microsoft.com/office/powerpoint/2010/main" val="746727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0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https://www.youtube.com/embed/Xfrckt2rnRA?feature=oembed" TargetMode="External"/><Relationship Id="rId4" Type="http://schemas.openxmlformats.org/officeDocument/2006/relationships/image" Target="../media/image4.jpeg"/></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microsoft.com/office/2007/relationships/hdphoto" Target="../media/hdphoto4.wdp"/></Relationships>
</file>

<file path=ppt/slides/_rels/slide1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1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1.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1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1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3.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1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1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hyperlink" Target="https://www.ccboe.net/apps/pages/index.jsp?uREC_ID=1166891&amp;type=d&amp;pREC_ID=1438915" TargetMode="External"/><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8" Type="http://schemas.openxmlformats.org/officeDocument/2006/relationships/hyperlink" Target="https://childparentrights.org/" TargetMode="External"/><Relationship Id="rId3" Type="http://schemas.openxmlformats.org/officeDocument/2006/relationships/hyperlink" Target="https://www.comprehensivesexualityeducation.org/us-map/georgia/" TargetMode="External"/><Relationship Id="rId7" Type="http://schemas.openxmlformats.org/officeDocument/2006/relationships/hyperlink" Target="https://uspie.org/" TargetMode="External"/><Relationship Id="rId2" Type="http://schemas.openxmlformats.org/officeDocument/2006/relationships/notesSlide" Target="../notesSlides/notesSlide159.xml"/><Relationship Id="rId1" Type="http://schemas.openxmlformats.org/officeDocument/2006/relationships/slideLayout" Target="../slideLayouts/slideLayout1.xml"/><Relationship Id="rId6" Type="http://schemas.openxmlformats.org/officeDocument/2006/relationships/hyperlink" Target="https://defendinged.org/" TargetMode="External"/><Relationship Id="rId5" Type="http://schemas.openxmlformats.org/officeDocument/2006/relationships/hyperlink" Target="https://whataretheylearning.com/" TargetMode="External"/><Relationship Id="rId4" Type="http://schemas.openxmlformats.org/officeDocument/2006/relationships/hyperlink" Target="https://www.noleftturn.us/" TargetMode="External"/><Relationship Id="rId9" Type="http://schemas.openxmlformats.org/officeDocument/2006/relationships/hyperlink" Target="https://gov.georgia.gov/contact-us/open-records-reques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2.wdp"/></Relationships>
</file>

<file path=ppt/slides/_rels/slide160.xml.rels><?xml version="1.0" encoding="UTF-8" standalone="yes"?>
<Relationships xmlns="http://schemas.openxmlformats.org/package/2006/relationships"><Relationship Id="rId8" Type="http://schemas.openxmlformats.org/officeDocument/2006/relationships/hyperlink" Target="https://go.panoramaed.com/hubfs/Panorama%20Equity%20and%20Inclusion%20User%20Guide.pdf" TargetMode="External"/><Relationship Id="rId3" Type="http://schemas.openxmlformats.org/officeDocument/2006/relationships/hyperlink" Target="https://abigailshrier.substack.com/p/critical-race-theory-and-gender-ideology" TargetMode="External"/><Relationship Id="rId7" Type="http://schemas.openxmlformats.org/officeDocument/2006/relationships/hyperlink" Target="https://www.plannedparenthood.org/files/1014/4906/8078/Inclusive_Sex_Education.pdf" TargetMode="External"/><Relationship Id="rId2" Type="http://schemas.openxmlformats.org/officeDocument/2006/relationships/notesSlide" Target="../notesSlides/notesSlide160.xml"/><Relationship Id="rId1" Type="http://schemas.openxmlformats.org/officeDocument/2006/relationships/slideLayout" Target="../slideLayouts/slideLayout1.xml"/><Relationship Id="rId6" Type="http://schemas.openxmlformats.org/officeDocument/2006/relationships/hyperlink" Target="https://advocatesforyouth.org/wp-content/uploads/2020/03/NSES-2020-web.pdf" TargetMode="External"/><Relationship Id="rId5" Type="http://schemas.openxmlformats.org/officeDocument/2006/relationships/hyperlink" Target="../CRT/Navigating%20The%20Transgender%20Landscape.pdf" TargetMode="External"/><Relationship Id="rId4" Type="http://schemas.openxmlformats.org/officeDocument/2006/relationships/hyperlink" Target="EP%20Research/CRT%20and%20Its%20Influence%20on%20Education%20in%20GA%208-2-2021-3.pdf" TargetMode="External"/><Relationship Id="rId9" Type="http://schemas.openxmlformats.org/officeDocument/2006/relationships/hyperlink" Target="https://www.fearlessfeatures.org/themindpolluters" TargetMode="External"/></Relationships>
</file>

<file path=ppt/slides/_rels/slide161.xml.rels><?xml version="1.0" encoding="UTF-8" standalone="yes"?>
<Relationships xmlns="http://schemas.openxmlformats.org/package/2006/relationships"><Relationship Id="rId8" Type="http://schemas.openxmlformats.org/officeDocument/2006/relationships/hyperlink" Target="https://thefederalist.com/2019/07/01/social-emotional-learning-new-education-fad/" TargetMode="External"/><Relationship Id="rId13" Type="http://schemas.openxmlformats.org/officeDocument/2006/relationships/hyperlink" Target="https://www.breitbart.com/politics/2017/09/02/back-school-students-primed-social-emotional-learning-failing-math-reading/" TargetMode="External"/><Relationship Id="rId3" Type="http://schemas.openxmlformats.org/officeDocument/2006/relationships/hyperlink" Target="https://schoolguide.casel.org/what-is-sel/equity-and-sel/" TargetMode="External"/><Relationship Id="rId7" Type="http://schemas.openxmlformats.org/officeDocument/2006/relationships/hyperlink" Target="https://www.youtube.com/watch?v=6RUstt5FAT8" TargetMode="External"/><Relationship Id="rId12" Type="http://schemas.openxmlformats.org/officeDocument/2006/relationships/hyperlink" Target="https://www.therootedschool.com/social-emotional-learning" TargetMode="External"/><Relationship Id="rId2" Type="http://schemas.openxmlformats.org/officeDocument/2006/relationships/notesSlide" Target="../notesSlides/notesSlide161.xml"/><Relationship Id="rId1" Type="http://schemas.openxmlformats.org/officeDocument/2006/relationships/slideLayout" Target="../slideLayouts/slideLayout1.xml"/><Relationship Id="rId6" Type="http://schemas.openxmlformats.org/officeDocument/2006/relationships/hyperlink" Target="EP%20Research/SEL_NewAgeNannyState.pdf" TargetMode="External"/><Relationship Id="rId11" Type="http://schemas.openxmlformats.org/officeDocument/2006/relationships/hyperlink" Target="EP%20Research/CCBOE%20Website%20Links%20-%20SEL%20Depatment%20Page%201.odt" TargetMode="External"/><Relationship Id="rId5" Type="http://schemas.openxmlformats.org/officeDocument/2006/relationships/hyperlink" Target="https://pioneerinstitute.org/featured/new-study-finds-multiple-problems-with-push-for-social-emotional-learning-in-k-12-education/" TargetMode="External"/><Relationship Id="rId10" Type="http://schemas.openxmlformats.org/officeDocument/2006/relationships/hyperlink" Target="EP%20Research/26JUL2021%20Board%20Meeting%20Notes.docx" TargetMode="External"/><Relationship Id="rId4" Type="http://schemas.openxmlformats.org/officeDocument/2006/relationships/hyperlink" Target="https://4197r62cmrjs32n9dndpi2o1-wpengine.netdna-ssl.com/wp-content/uploads/2020/11/CRT-SEL-Comparison_Updated-11-20-20.pdf" TargetMode="External"/><Relationship Id="rId9" Type="http://schemas.openxmlformats.org/officeDocument/2006/relationships/hyperlink" Target="EP%20Research/GA%20VISION%20PROJECT%20Vision-Recommendations-2021.pdf" TargetMode="External"/></Relationships>
</file>

<file path=ppt/slides/_rels/slide162.xml.rels><?xml version="1.0" encoding="UTF-8" standalone="yes"?>
<Relationships xmlns="http://schemas.openxmlformats.org/package/2006/relationships"><Relationship Id="rId8" Type="http://schemas.openxmlformats.org/officeDocument/2006/relationships/hyperlink" Target="https://www.neafoundation.org/who-we-are/about-us/" TargetMode="External"/><Relationship Id="rId3" Type="http://schemas.openxmlformats.org/officeDocument/2006/relationships/hyperlink" Target="https://measuringsel.casel.org/wp-content/uploads/2018/11/Frameworks-DevSEL.pdf" TargetMode="External"/><Relationship Id="rId7" Type="http://schemas.openxmlformats.org/officeDocument/2006/relationships/hyperlink" Target="https://apertureed.com/secure-funding-social-emotional-learning-sel-program/" TargetMode="External"/><Relationship Id="rId2" Type="http://schemas.openxmlformats.org/officeDocument/2006/relationships/notesSlide" Target="../notesSlides/notesSlide162.xml"/><Relationship Id="rId1" Type="http://schemas.openxmlformats.org/officeDocument/2006/relationships/slideLayout" Target="../slideLayouts/slideLayout1.xml"/><Relationship Id="rId6" Type="http://schemas.openxmlformats.org/officeDocument/2006/relationships/hyperlink" Target="https://f.hubspotusercontent30.net/hubfs/2613587/Guides%20-%20BTSG,%20SSG/2021%20BTSG/2021%20Back-to-School%20Guide.pdf?__hstc=95304899.93326073ab3558080aba35492ef4b6ba.1628737566035.1628737566035.1628737566035.1&amp;__hssc=95304899.3.1628737566042&amp;__hsfp=2861958136" TargetMode="External"/><Relationship Id="rId5" Type="http://schemas.openxmlformats.org/officeDocument/2006/relationships/hyperlink" Target="https://eric.ed.gov/?id=EJ125585" TargetMode="External"/><Relationship Id="rId10" Type="http://schemas.openxmlformats.org/officeDocument/2006/relationships/hyperlink" Target="https://transformingeducation.org/wp-content/uploads/2017/10/Inspire-Paper-Transforming-Ed-FINAL-2.pdf" TargetMode="External"/><Relationship Id="rId4" Type="http://schemas.openxmlformats.org/officeDocument/2006/relationships/hyperlink" Target="https://greynew.com/history-of-sel/" TargetMode="External"/><Relationship Id="rId9" Type="http://schemas.openxmlformats.org/officeDocument/2006/relationships/hyperlink" Target="https://www.childrensinstitute.net/about-us/blog/note-elizabeth-how-can-we-ensure-sel-anti-racist"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s://www.cdc.gov/healthyschools/wscc/index.htm" TargetMode="External"/><Relationship Id="rId3" Type="http://schemas.openxmlformats.org/officeDocument/2006/relationships/hyperlink" Target="https://drive.google.com/file/d/16aTIe7UxRjtmQKrRWpqLLq7cB2_RCYdY/view" TargetMode="External"/><Relationship Id="rId7" Type="http://schemas.openxmlformats.org/officeDocument/2006/relationships/hyperlink" Target="https://ggie.berkeley.edu/" TargetMode="External"/><Relationship Id="rId2" Type="http://schemas.openxmlformats.org/officeDocument/2006/relationships/notesSlide" Target="../notesSlides/notesSlide163.xml"/><Relationship Id="rId1" Type="http://schemas.openxmlformats.org/officeDocument/2006/relationships/slideLayout" Target="../slideLayouts/slideLayout1.xml"/><Relationship Id="rId6" Type="http://schemas.openxmlformats.org/officeDocument/2006/relationships/hyperlink" Target="https://fetzer.org/about/founder" TargetMode="External"/><Relationship Id="rId5" Type="http://schemas.openxmlformats.org/officeDocument/2006/relationships/hyperlink" Target="EP%20Research/CCBOE%20Website%20Links%20-%20SEL%20Depatment%20Page%201.odt" TargetMode="External"/><Relationship Id="rId4" Type="http://schemas.openxmlformats.org/officeDocument/2006/relationships/hyperlink" Target="https://files.eric.ed.gov/fulltext/ED540203.pdf" TargetMode="External"/></Relationships>
</file>

<file path=ppt/slides/_rels/slide164.xml.rels><?xml version="1.0" encoding="UTF-8" standalone="yes"?>
<Relationships xmlns="http://schemas.openxmlformats.org/package/2006/relationships"><Relationship Id="rId8" Type="http://schemas.openxmlformats.org/officeDocument/2006/relationships/hyperlink" Target="https://www.gatesfoundation.org/" TargetMode="External"/><Relationship Id="rId3" Type="http://schemas.openxmlformats.org/officeDocument/2006/relationships/hyperlink" Target="https://casel.org/wp-content/uploads/2020/12/CASEL-SEL-Framework-11.2020.pdf" TargetMode="External"/><Relationship Id="rId7" Type="http://schemas.openxmlformats.org/officeDocument/2006/relationships/hyperlink" Target="https://casel.org/" TargetMode="External"/><Relationship Id="rId12" Type="http://schemas.openxmlformats.org/officeDocument/2006/relationships/hyperlink" Target="https://www.dailywire.com/news/report-biden-education-department-encouraged-schools-to-use-covid-relief-funds-on-social-emotional-learning" TargetMode="External"/><Relationship Id="rId2" Type="http://schemas.openxmlformats.org/officeDocument/2006/relationships/notesSlide" Target="../notesSlides/notesSlide164.xml"/><Relationship Id="rId1" Type="http://schemas.openxmlformats.org/officeDocument/2006/relationships/slideLayout" Target="../slideLayouts/slideLayout1.xml"/><Relationship Id="rId6" Type="http://schemas.openxmlformats.org/officeDocument/2006/relationships/hyperlink" Target="https://casel.org/about-us/supporters/" TargetMode="External"/><Relationship Id="rId11" Type="http://schemas.openxmlformats.org/officeDocument/2006/relationships/hyperlink" Target="https://casel.org/research/transformative-sel/" TargetMode="External"/><Relationship Id="rId5" Type="http://schemas.openxmlformats.org/officeDocument/2006/relationships/hyperlink" Target="https://www.the74million.org/article/niemi-casel-is-updating-the-most-widely-recognized-definition-of-social-emotional-learning-heres-why/" TargetMode="External"/><Relationship Id="rId10" Type="http://schemas.openxmlformats.org/officeDocument/2006/relationships/hyperlink" Target="https://equitablemath.org/" TargetMode="External"/><Relationship Id="rId4" Type="http://schemas.openxmlformats.org/officeDocument/2006/relationships/hyperlink" Target="https://www.youtube.com/watch?v=0N_Y34tjQm8&amp;feature=youtu.be" TargetMode="External"/><Relationship Id="rId9" Type="http://schemas.openxmlformats.org/officeDocument/2006/relationships/hyperlink" Target="https://www.newsweek.com/math-suffers-white-supremacy-according-bill-gates-funded-course-1571511"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s://chanzuckerberg.com/" TargetMode="External"/><Relationship Id="rId2" Type="http://schemas.openxmlformats.org/officeDocument/2006/relationships/notesSlide" Target="../notesSlides/notesSlide165.xml"/><Relationship Id="rId1" Type="http://schemas.openxmlformats.org/officeDocument/2006/relationships/slideLayout" Target="../slideLayouts/slideLayout1.xml"/><Relationship Id="rId6" Type="http://schemas.openxmlformats.org/officeDocument/2006/relationships/hyperlink" Target="EP%20Research/KellyTysonEmail.PNG" TargetMode="External"/><Relationship Id="rId5" Type="http://schemas.openxmlformats.org/officeDocument/2006/relationships/hyperlink" Target="https://www.breitbart.com/border/2017/12/08/texas-school-district-pilots-4x-daily-recess-emotional-learning/" TargetMode="External"/><Relationship Id="rId4" Type="http://schemas.openxmlformats.org/officeDocument/2006/relationships/hyperlink" Target="https://www.breitbart.com/politics/2017/09/02/back-school-students-primed-social-emotional-learning-failing-math-reading/" TargetMode="External"/></Relationships>
</file>

<file path=ppt/slides/_rels/slide166.xml.rels><?xml version="1.0" encoding="UTF-8" standalone="yes"?>
<Relationships xmlns="http://schemas.openxmlformats.org/package/2006/relationships"><Relationship Id="rId8" Type="http://schemas.openxmlformats.org/officeDocument/2006/relationships/hyperlink" Target="CRT%20Poster%20Example" TargetMode="External"/><Relationship Id="rId13" Type="http://schemas.openxmlformats.org/officeDocument/2006/relationships/hyperlink" Target="https://fee.org/articles/black-lives-matter-s-goal-to-disrupt-the-nuclear-family-fits-a-marxist-aim-that-goes-back-a-century-and-a-half/" TargetMode="External"/><Relationship Id="rId3" Type="http://schemas.openxmlformats.org/officeDocument/2006/relationships/hyperlink" Target="https://blog.ed.gov/2021/07/american-history-and-civics-in-our-schools/?fbclid=IwAR2hdhAtiglZnwVAQDbeq_HFpNFejsHAfX0T2Ycj2wMhG8tNdsOIQ7DT-6k" TargetMode="External"/><Relationship Id="rId7" Type="http://schemas.openxmlformats.org/officeDocument/2006/relationships/hyperlink" Target="EP%20Research/Excerpts%20from%20Woke%20Schooling.pdf" TargetMode="External"/><Relationship Id="rId12" Type="http://schemas.openxmlformats.org/officeDocument/2006/relationships/hyperlink" Target="EP%20Research/CRT%20and%20Its%20Influence%20on%20Education%20in%20GA%208-2-2021-3.pdf" TargetMode="External"/><Relationship Id="rId2" Type="http://schemas.openxmlformats.org/officeDocument/2006/relationships/notesSlide" Target="../notesSlides/notesSlide166.xml"/><Relationship Id="rId1" Type="http://schemas.openxmlformats.org/officeDocument/2006/relationships/slideLayout" Target="../slideLayouts/slideLayout1.xml"/><Relationship Id="rId6" Type="http://schemas.openxmlformats.org/officeDocument/2006/relationships/hyperlink" Target="EP%20Research/Glossory%20of%20terms%20-%20CRT.pdf" TargetMode="External"/><Relationship Id="rId11" Type="http://schemas.openxmlformats.org/officeDocument/2006/relationships/hyperlink" Target="https://www.breitbart.com/politics/2021/07/30/minnesotans-take-propaganda-of-critical-race-theory-to-court/" TargetMode="External"/><Relationship Id="rId5" Type="http://schemas.openxmlformats.org/officeDocument/2006/relationships/hyperlink" Target="https://www.youtube.com/watch?v=uJZ3RPJ2rNc&amp;t=1680s" TargetMode="External"/><Relationship Id="rId10" Type="http://schemas.openxmlformats.org/officeDocument/2006/relationships/hyperlink" Target="https://rumble.com/vip0rz-fayette-county-republican-womens.html?fbclid=IwAR2lRtuQpwPpC3Au9a_dDvYrCuFYuCR9MGS_GdVx9n7ElO4PDCzhOlZBKAU" TargetMode="External"/><Relationship Id="rId4" Type="http://schemas.openxmlformats.org/officeDocument/2006/relationships/hyperlink" Target="https://www.youtube.com/watch?v=zEw6IhXm9AY&amp;feature=youtu.be" TargetMode="External"/><Relationship Id="rId9" Type="http://schemas.openxmlformats.org/officeDocument/2006/relationships/hyperlink" Target="EP%20Research/GA%20State%20DEI%20Slides.pdf" TargetMode="External"/><Relationship Id="rId14" Type="http://schemas.openxmlformats.org/officeDocument/2006/relationships/hyperlink" Target="https://web.archive.org/web/20200408020723/https:/blacklivesmatter.com/what-we-believe/" TargetMode="External"/></Relationships>
</file>

<file path=ppt/slides/_rels/slide167.xml.rels><?xml version="1.0" encoding="UTF-8" standalone="yes"?>
<Relationships xmlns="http://schemas.openxmlformats.org/package/2006/relationships"><Relationship Id="rId8" Type="http://schemas.openxmlformats.org/officeDocument/2006/relationships/hyperlink" Target="https://www.zinnedproject.org/about/faq/" TargetMode="External"/><Relationship Id="rId13" Type="http://schemas.openxmlformats.org/officeDocument/2006/relationships/hyperlink" Target="https://isl2019.sched.com/event/LNIL/knowing-our-worth-a-humanistic-approach-in-the-classroom" TargetMode="External"/><Relationship Id="rId3" Type="http://schemas.openxmlformats.org/officeDocument/2006/relationships/hyperlink" Target="EP%20Research/FULL%20VERSION_Summary%20CRT%20and%20Its%20Influence%20on%20%20Education%20in%20GA%20(2).pdf" TargetMode="External"/><Relationship Id="rId7" Type="http://schemas.openxmlformats.org/officeDocument/2006/relationships/hyperlink" Target="https://blacklivesmatter.com/about/" TargetMode="External"/><Relationship Id="rId12" Type="http://schemas.openxmlformats.org/officeDocument/2006/relationships/hyperlink" Target="https://saveourschools.com/" TargetMode="External"/><Relationship Id="rId2" Type="http://schemas.openxmlformats.org/officeDocument/2006/relationships/notesSlide" Target="../notesSlides/notesSlide167.xml"/><Relationship Id="rId16" Type="http://schemas.openxmlformats.org/officeDocument/2006/relationships/hyperlink" Target="https://granitegrok.com/blog/2021/07/brain-pop-a-push-for-more-political-indoctrination-and-crt-in-nh-schools" TargetMode="External"/><Relationship Id="rId1" Type="http://schemas.openxmlformats.org/officeDocument/2006/relationships/slideLayout" Target="../slideLayouts/slideLayout1.xml"/><Relationship Id="rId6" Type="http://schemas.openxmlformats.org/officeDocument/2006/relationships/hyperlink" Target="../CRT/MTSS_Ensuring_Equitable_Outcomes_eBook.pdf" TargetMode="External"/><Relationship Id="rId11" Type="http://schemas.openxmlformats.org/officeDocument/2006/relationships/hyperlink" Target="https://www.slfliberty.org/case/slf-public-comment-on-critical-race-theory/" TargetMode="External"/><Relationship Id="rId5" Type="http://schemas.openxmlformats.org/officeDocument/2006/relationships/hyperlink" Target="https://simbli.eboardsolutions.com/Meetings/Attachment.aspx?S=1262&amp;AID=1274907&amp;MID=93474" TargetMode="External"/><Relationship Id="rId15" Type="http://schemas.openxmlformats.org/officeDocument/2006/relationships/hyperlink" Target="https://schoolguide.casel.org/what-is-sel/equity-and-sel/" TargetMode="External"/><Relationship Id="rId10" Type="http://schemas.openxmlformats.org/officeDocument/2006/relationships/hyperlink" Target="EP%20Research/GA%20VISION%20PROJECT%20Vision-Recommendations-2021.pdf" TargetMode="External"/><Relationship Id="rId4" Type="http://schemas.openxmlformats.org/officeDocument/2006/relationships/hyperlink" Target="https://www.inclusionhub.com/articles/what-is-dei" TargetMode="External"/><Relationship Id="rId9" Type="http://schemas.openxmlformats.org/officeDocument/2006/relationships/hyperlink" Target="https://web.archive.org/web/20210705234008/https:/ra.nea.org/business-item/2021-nbi-039/" TargetMode="External"/><Relationship Id="rId14" Type="http://schemas.openxmlformats.org/officeDocument/2006/relationships/hyperlink" Target="EP%20Research/CASEL%20Framework.pdf" TargetMode="External"/></Relationships>
</file>

<file path=ppt/slides/_rels/slide168.xml.rels><?xml version="1.0" encoding="UTF-8" standalone="yes"?>
<Relationships xmlns="http://schemas.openxmlformats.org/package/2006/relationships"><Relationship Id="rId8" Type="http://schemas.openxmlformats.org/officeDocument/2006/relationships/hyperlink" Target="https://www.breitbart.com/politics/2021/07/26/4th-graders-required-to-complete-equity-survey-told-not-to-discuss-with-parents/" TargetMode="External"/><Relationship Id="rId3" Type="http://schemas.openxmlformats.org/officeDocument/2006/relationships/hyperlink" Target="https://www.politico.com/story/2014/05/data-mining-your-children-106676" TargetMode="External"/><Relationship Id="rId7" Type="http://schemas.openxmlformats.org/officeDocument/2006/relationships/hyperlink" Target="https://venturebeat.com/2013/10/21/zuck-makes-his-first-major-ed-tech-investment-in-panorama-education-the-brainchild-of-a-yale-coder/" TargetMode="External"/><Relationship Id="rId2" Type="http://schemas.openxmlformats.org/officeDocument/2006/relationships/notesSlide" Target="../notesSlides/notesSlide168.xml"/><Relationship Id="rId1" Type="http://schemas.openxmlformats.org/officeDocument/2006/relationships/slideLayout" Target="../slideLayouts/slideLayout1.xml"/><Relationship Id="rId6" Type="http://schemas.openxmlformats.org/officeDocument/2006/relationships/hyperlink" Target="https://panorama-www.s3.amazonaws.com/files/sel/SEL-User-Guide.pdf?__hstc=&amp;__hssc=&amp;hsCtaTracking=931d335a-d742-4805-9587-4f1510f292f9%7Ca273241b-1ae4-4864-8e34-c4a48a1e9819" TargetMode="External"/><Relationship Id="rId11" Type="http://schemas.openxmlformats.org/officeDocument/2006/relationships/hyperlink" Target="EP%20Research/Panorama%20Meeting%20with%20School%20Climate%20Director%20and%20SEL%20Coordinator%20(8-4-21).pdf" TargetMode="External"/><Relationship Id="rId5" Type="http://schemas.openxmlformats.org/officeDocument/2006/relationships/hyperlink" Target="https://go.panoramaed.com/hubfs/Check-Ins-Question-Bank.pdf?__hstc=&amp;__hssc=&amp;hsCtaTracking=7170e658-4dcf-43d1-a16d-09ba5e5c364f%7C9a9428dd-0626-4e77-b9bc-42a1a3e9871e" TargetMode="External"/><Relationship Id="rId10" Type="http://schemas.openxmlformats.org/officeDocument/2006/relationships/hyperlink" Target="EP%20Research/Panorama%20Research.odt" TargetMode="External"/><Relationship Id="rId4" Type="http://schemas.openxmlformats.org/officeDocument/2006/relationships/hyperlink" Target="https://dianeravitch.net/2013/03/13/what-you-need-to-know-about-your-childs-privacy-rights/" TargetMode="External"/><Relationship Id="rId9" Type="http://schemas.openxmlformats.org/officeDocument/2006/relationships/hyperlink" Target="EP%20Research/Investors%20to%20Panorama.pdf" TargetMode="External"/></Relationships>
</file>

<file path=ppt/slides/_rels/slide169.xml.rels><?xml version="1.0" encoding="UTF-8" standalone="yes"?>
<Relationships xmlns="http://schemas.openxmlformats.org/package/2006/relationships"><Relationship Id="rId8" Type="http://schemas.openxmlformats.org/officeDocument/2006/relationships/hyperlink" Target="EP%20Research/Panorama%20interventions%20-%20Partner%20information.odt" TargetMode="External"/><Relationship Id="rId3" Type="http://schemas.openxmlformats.org/officeDocument/2006/relationships/hyperlink" Target="https://www.panoramaed.com/student-survey-questions" TargetMode="External"/><Relationship Id="rId7" Type="http://schemas.openxmlformats.org/officeDocument/2006/relationships/hyperlink" Target="EP%20Research/15-SEL-Interventions_2020.pdf" TargetMode="External"/><Relationship Id="rId2" Type="http://schemas.openxmlformats.org/officeDocument/2006/relationships/notesSlide" Target="../notesSlides/notesSlide169.xml"/><Relationship Id="rId1" Type="http://schemas.openxmlformats.org/officeDocument/2006/relationships/slideLayout" Target="../slideLayouts/slideLayout1.xml"/><Relationship Id="rId6" Type="http://schemas.openxmlformats.org/officeDocument/2006/relationships/hyperlink" Target="https://go.panoramaed.com/hubfs/Panorama%20Equity%20and%20Inclusion%20User%20Guide.pdf" TargetMode="External"/><Relationship Id="rId5" Type="http://schemas.openxmlformats.org/officeDocument/2006/relationships/hyperlink" Target="https://www.panoramaed.com/surveys" TargetMode="External"/><Relationship Id="rId10" Type="http://schemas.openxmlformats.org/officeDocument/2006/relationships/hyperlink" Target="https://www.education.nh.gov/sites/g/files/ehbemt326/files/inline-documents/essa_law_broadens_definition_of_school_success.pdf" TargetMode="External"/><Relationship Id="rId4" Type="http://schemas.openxmlformats.org/officeDocument/2006/relationships/hyperlink" Target="https://panoramasummitwelcome.splashthat.com/?utm_campaign=Summer%20Series%20Programming&amp;utm_medium=email&amp;_hsmi=146854805&amp;_hsenc=p2ANqtz-_r2lQqpKiPS3ZWFL_DnO1SL8BrkwaBCjm7NhbPY6c0TCL40yRyuzKQHpw3yt9SQoDH6T-NO7RxM09qmiMRFABOgMTIjA&amp;utm_content=146854805&amp;utm_source=hs_email" TargetMode="External"/><Relationship Id="rId9" Type="http://schemas.openxmlformats.org/officeDocument/2006/relationships/hyperlink" Target="https://www.panoramaed.com/about"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8" Type="http://schemas.openxmlformats.org/officeDocument/2006/relationships/hyperlink" Target="https://www.dailywire.com/news/colorado-school-district-instructs-teachers-to-avoid-informing-parents-if-their-child-shows-persistent-gender-confusion" TargetMode="External"/><Relationship Id="rId3" Type="http://schemas.openxmlformats.org/officeDocument/2006/relationships/hyperlink" Target="https://drive.google.com/file/d/1RbjDnGKVB9h70Fzwm2q6-QdGGWTe8Xv1/view" TargetMode="External"/><Relationship Id="rId7" Type="http://schemas.openxmlformats.org/officeDocument/2006/relationships/hyperlink" Target="https://mtsu.edu/first-amendment/article/973/rights-of-teachers" TargetMode="External"/><Relationship Id="rId12" Type="http://schemas.openxmlformats.org/officeDocument/2006/relationships/hyperlink" Target="https://www.theepochtimes.com/the-totalitarian-agenda-behind-lgbt-sex-ed-revolution-at-school_3884668.html?welcomeuser=1" TargetMode="External"/><Relationship Id="rId2" Type="http://schemas.openxmlformats.org/officeDocument/2006/relationships/notesSlide" Target="../notesSlides/notesSlide170.xml"/><Relationship Id="rId1" Type="http://schemas.openxmlformats.org/officeDocument/2006/relationships/slideLayout" Target="../slideLayouts/slideLayout1.xml"/><Relationship Id="rId6" Type="http://schemas.openxmlformats.org/officeDocument/2006/relationships/hyperlink" Target="https://mtsu.edu/first-amendment/article/896/censorship" TargetMode="External"/><Relationship Id="rId11" Type="http://schemas.openxmlformats.org/officeDocument/2006/relationships/hyperlink" Target="https://abigailshrier.substack.com/p/critical-race-theory-and-gender-ideology" TargetMode="External"/><Relationship Id="rId5" Type="http://schemas.openxmlformats.org/officeDocument/2006/relationships/hyperlink" Target="../CRT/Navigating%20The%20Transgender%20Landscape.pdf" TargetMode="External"/><Relationship Id="rId10" Type="http://schemas.openxmlformats.org/officeDocument/2006/relationships/hyperlink" Target="https://3rs.org/wp-content/uploads/3rscurric/documents/2-Lesson-1-3Rs-UnderstandingOurBodies.pdf" TargetMode="External"/><Relationship Id="rId4" Type="http://schemas.openxmlformats.org/officeDocument/2006/relationships/hyperlink" Target="https://www.youtube.com/watch?v=3igNX_dIwiw" TargetMode="External"/><Relationship Id="rId9" Type="http://schemas.openxmlformats.org/officeDocument/2006/relationships/hyperlink" Target="https://advocatesforyouth.org/wp-content/uploads/2020/03/NSES-2020-web.pdf" TargetMode="External"/></Relationships>
</file>

<file path=ppt/slides/_rels/slide171.xml.rels><?xml version="1.0" encoding="UTF-8" standalone="yes"?>
<Relationships xmlns="http://schemas.openxmlformats.org/package/2006/relationships"><Relationship Id="rId8" Type="http://schemas.openxmlformats.org/officeDocument/2006/relationships/hyperlink" Target="https://www.advocatesforyouth.org/" TargetMode="External"/><Relationship Id="rId3" Type="http://schemas.openxmlformats.org/officeDocument/2006/relationships/hyperlink" Target="https://newsroom.ucla.edu/releases/27-of-california-adolescents-are-gender-nonconforming-study-finds" TargetMode="External"/><Relationship Id="rId7" Type="http://schemas.openxmlformats.org/officeDocument/2006/relationships/hyperlink" Target="https://www.plannedparenthoodaction.org/issues/sex-education/how-planned-parenthood-teaches-sex-education" TargetMode="External"/><Relationship Id="rId12" Type="http://schemas.openxmlformats.org/officeDocument/2006/relationships/hyperlink" Target="https://advocatesforyouth.org/wp-content/uploads/2020/03/NSES-2020-web.pdf" TargetMode="External"/><Relationship Id="rId2" Type="http://schemas.openxmlformats.org/officeDocument/2006/relationships/notesSlide" Target="../notesSlides/notesSlide171.xml"/><Relationship Id="rId1" Type="http://schemas.openxmlformats.org/officeDocument/2006/relationships/slideLayout" Target="../slideLayouts/slideLayout1.xml"/><Relationship Id="rId6" Type="http://schemas.openxmlformats.org/officeDocument/2006/relationships/hyperlink" Target="https://www.ippf.org/sites/default/files/2018-03/IPPF%20Deliver%20and%20Enable%20-%20CSE%20Toolkit.pdf" TargetMode="External"/><Relationship Id="rId11" Type="http://schemas.openxmlformats.org/officeDocument/2006/relationships/hyperlink" Target="https://futureofsexed.org/" TargetMode="External"/><Relationship Id="rId5" Type="http://schemas.openxmlformats.org/officeDocument/2006/relationships/hyperlink" Target="https://www.ippf.org/sites/default/files/healthy_happy_hot.pdf" TargetMode="External"/><Relationship Id="rId10" Type="http://schemas.openxmlformats.org/officeDocument/2006/relationships/hyperlink" Target="https://siecus.org/" TargetMode="External"/><Relationship Id="rId4" Type="http://schemas.openxmlformats.org/officeDocument/2006/relationships/hyperlink" Target="https://thenewamerican.com/utah-sees-10-000-increase-in-girls-getting-sex-change/" TargetMode="External"/><Relationship Id="rId9" Type="http://schemas.openxmlformats.org/officeDocument/2006/relationships/hyperlink" Target="https://www.thetrevorproject.org/" TargetMode="External"/></Relationships>
</file>

<file path=ppt/slides/_rels/slide172.xml.rels><?xml version="1.0" encoding="UTF-8" standalone="yes"?>
<Relationships xmlns="http://schemas.openxmlformats.org/package/2006/relationships"><Relationship Id="rId8" Type="http://schemas.openxmlformats.org/officeDocument/2006/relationships/hyperlink" Target="https://www.refocusoneducation.com/_files/ugd/466c87_21e561358f634a5e9539405ca8e1efa1.pdf" TargetMode="External"/><Relationship Id="rId13" Type="http://schemas.openxmlformats.org/officeDocument/2006/relationships/hyperlink" Target="https://www.washingtonexaminer.com/opinion/op-eds/i-was-a-sex-educator-trained-by-planned-parenthood-here-is-what-i-taught-your-kids" TargetMode="External"/><Relationship Id="rId3" Type="http://schemas.openxmlformats.org/officeDocument/2006/relationships/hyperlink" Target="https://www.thegatewaypundit.com/2021/05/non-profits-full-radical-leftists-setting-national-sex-ed-standards/" TargetMode="External"/><Relationship Id="rId7" Type="http://schemas.openxmlformats.org/officeDocument/2006/relationships/hyperlink" Target="https://deeprootsathome.com/sex-education-graphic-images-schools/" TargetMode="External"/><Relationship Id="rId12" Type="http://schemas.openxmlformats.org/officeDocument/2006/relationships/hyperlink" Target="https://schoolguide.casel.org/what-is-sel/equity-and-sel/" TargetMode="External"/><Relationship Id="rId2" Type="http://schemas.openxmlformats.org/officeDocument/2006/relationships/notesSlide" Target="../notesSlides/notesSlide172.xml"/><Relationship Id="rId1" Type="http://schemas.openxmlformats.org/officeDocument/2006/relationships/slideLayout" Target="../slideLayouts/slideLayout1.xml"/><Relationship Id="rId6" Type="http://schemas.openxmlformats.org/officeDocument/2006/relationships/hyperlink" Target="https://www.refocusoneducation.com/district-content" TargetMode="External"/><Relationship Id="rId11" Type="http://schemas.openxmlformats.org/officeDocument/2006/relationships/hyperlink" Target="https://www.plannedparenthood.org/uploads/filer_public/da/67/da67fd5d-631d-438a-85e8-a446d90fd1e3/20170209_sexed_d04_1.pdf" TargetMode="External"/><Relationship Id="rId5" Type="http://schemas.openxmlformats.org/officeDocument/2006/relationships/hyperlink" Target="file:///C:\Users\matthew\Dropbox\SchoolAppeal\Education%20Presentation\ColumbiaCountySexEd.pdf" TargetMode="External"/><Relationship Id="rId10" Type="http://schemas.openxmlformats.org/officeDocument/2006/relationships/hyperlink" Target="https://www.dailysignal.com/2019/07/09/california-implements-extreme-new-sex-ed-curriculum/" TargetMode="External"/><Relationship Id="rId4" Type="http://schemas.openxmlformats.org/officeDocument/2006/relationships/hyperlink" Target="https://www.plannedparenthood.org/files/1014/4906/8078/Inclusive_Sex_Education.pdf" TargetMode="External"/><Relationship Id="rId9" Type="http://schemas.openxmlformats.org/officeDocument/2006/relationships/hyperlink" Target="https://positivepreventionplus.com/home/middle-school/2021-ms-curriculum-sample/" TargetMode="External"/></Relationships>
</file>

<file path=ppt/slides/_rels/slide173.xml.rels><?xml version="1.0" encoding="UTF-8" standalone="yes"?>
<Relationships xmlns="http://schemas.openxmlformats.org/package/2006/relationships"><Relationship Id="rId8" Type="http://schemas.openxmlformats.org/officeDocument/2006/relationships/hyperlink" Target="https://www.lifesitenews.com/news/watch-drag-queen-admits-hes-grooming-children-at-story-hour-events/" TargetMode="External"/><Relationship Id="rId3" Type="http://schemas.openxmlformats.org/officeDocument/2006/relationships/hyperlink" Target="https://cplaction.com/wp-content/uploads/Monica-Leal-Cline-presentation.pdf" TargetMode="External"/><Relationship Id="rId7" Type="http://schemas.openxmlformats.org/officeDocument/2006/relationships/hyperlink" Target="https://dailycaller.com/2018/08/03/drag-queens-gender-ideology-schools/" TargetMode="External"/><Relationship Id="rId2" Type="http://schemas.openxmlformats.org/officeDocument/2006/relationships/notesSlide" Target="../notesSlides/notesSlide173.xml"/><Relationship Id="rId1" Type="http://schemas.openxmlformats.org/officeDocument/2006/relationships/slideLayout" Target="../slideLayouts/slideLayout1.xml"/><Relationship Id="rId6" Type="http://schemas.openxmlformats.org/officeDocument/2006/relationships/hyperlink" Target="https://nypost.com/2021/05/29/dalton-parents-enraged-over-masturbation-videos-for-1st-graders/" TargetMode="External"/><Relationship Id="rId5" Type="http://schemas.openxmlformats.org/officeDocument/2006/relationships/hyperlink" Target="https://www.dailywire.com/news/bbc-asks-viewers-if-there-should-be-age-appropriate-porn-for-children" TargetMode="External"/><Relationship Id="rId10" Type="http://schemas.openxmlformats.org/officeDocument/2006/relationships/hyperlink" Target="https://www.gcapp.org/wp-content/uploads/2022/01/GCAPPAnnualReport2020.pdf" TargetMode="External"/><Relationship Id="rId4" Type="http://schemas.openxmlformats.org/officeDocument/2006/relationships/hyperlink" Target="https://www.liveaction.org/news/video-aclu-coaches-teachers-secret-student-abortions/" TargetMode="External"/><Relationship Id="rId9" Type="http://schemas.openxmlformats.org/officeDocument/2006/relationships/hyperlink" Target="https://www.lifesitenews.com/news/california-school-district-says-parents-cant-pull-kids-from-new-lgbt-sex-ed/"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hyperlink" Target="https://sites.google.com/ccboe.net/ccsd-sel/sel?authuser=0"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hyperlink" Target="https://casel.org/research/transformative-se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837006" y="1685179"/>
            <a:ext cx="9074833"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ln w="0"/>
                <a:solidFill>
                  <a:srgbClr val="E7E6E6"/>
                </a:solidFill>
                <a:effectLst>
                  <a:outerShdw blurRad="38100" dist="25400" dir="5400000" algn="ctr" rotWithShape="0">
                    <a:srgbClr val="6E747A">
                      <a:alpha val="43000"/>
                    </a:srgbClr>
                  </a:outerShdw>
                </a:effectLst>
                <a:latin typeface="Calibri" panose="020F0502020204030204"/>
              </a:rPr>
              <a:t>A Comprehensive Introduction</a:t>
            </a:r>
            <a:endPar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2D600B6-A8CC-4775-B404-11C31056059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Version 3     June 2022</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3" name="Picture 2" descr="Text, email&#10;&#10;Description automatically generated with medium confidence">
            <a:extLst>
              <a:ext uri="{FF2B5EF4-FFF2-40B4-BE49-F238E27FC236}">
                <a16:creationId xmlns:a16="http://schemas.microsoft.com/office/drawing/2014/main" id="{6CC89332-2777-BA92-7BB2-27888CFE8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078" y="4077514"/>
            <a:ext cx="5710598" cy="2055228"/>
          </a:xfrm>
          <a:prstGeom prst="rect">
            <a:avLst/>
          </a:prstGeom>
        </p:spPr>
      </p:pic>
    </p:spTree>
    <p:extLst>
      <p:ext uri="{BB962C8B-B14F-4D97-AF65-F5344CB8AC3E}">
        <p14:creationId xmlns:p14="http://schemas.microsoft.com/office/powerpoint/2010/main" val="919066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algn="ctr"/>
            <a:r>
              <a:rPr lang="en-US" sz="5400" b="0" cap="none" spc="0" dirty="0">
                <a:ln w="0"/>
                <a:solidFill>
                  <a:schemeClr val="bg2"/>
                </a:solidFill>
                <a:effectLst>
                  <a:outerShdw blurRad="38100" dist="25400" dir="5400000" algn="ctr" rotWithShape="0">
                    <a:srgbClr val="6E747A">
                      <a:alpha val="43000"/>
                    </a:srgbClr>
                  </a:outerShdw>
                </a:effectLst>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3416320"/>
          </a:xfrm>
          <a:prstGeom prst="rect">
            <a:avLst/>
          </a:prstGeom>
          <a:noFill/>
        </p:spPr>
        <p:txBody>
          <a:bodyPr wrap="square" rtlCol="0">
            <a:spAutoFit/>
          </a:bodyPr>
          <a:lstStyle/>
          <a:p>
            <a:pPr marL="342900" indent="-342900">
              <a:buFont typeface="Arial" panose="020B0604020202020204" pitchFamily="34" charset="0"/>
              <a:buChar char="•"/>
            </a:pPr>
            <a:r>
              <a:rPr lang="en-US" sz="3600" dirty="0">
                <a:solidFill>
                  <a:schemeClr val="bg2"/>
                </a:solidFill>
              </a:rPr>
              <a:t>Background</a:t>
            </a:r>
          </a:p>
          <a:p>
            <a:pPr marL="342900" indent="-342900">
              <a:buFont typeface="Arial" panose="020B0604020202020204" pitchFamily="34" charset="0"/>
              <a:buChar char="•"/>
            </a:pPr>
            <a:r>
              <a:rPr lang="en-US" sz="3600" dirty="0">
                <a:solidFill>
                  <a:schemeClr val="bg2"/>
                </a:solidFill>
              </a:rPr>
              <a:t>Funding</a:t>
            </a:r>
          </a:p>
          <a:p>
            <a:pPr marL="342900" indent="-342900">
              <a:buFont typeface="Arial" panose="020B0604020202020204" pitchFamily="34" charset="0"/>
              <a:buChar char="•"/>
            </a:pPr>
            <a:r>
              <a:rPr lang="en-US" sz="3600" dirty="0">
                <a:solidFill>
                  <a:schemeClr val="bg2"/>
                </a:solidFill>
              </a:rPr>
              <a:t>Marketed vs. Reality</a:t>
            </a:r>
          </a:p>
          <a:p>
            <a:pPr marL="342900" indent="-342900">
              <a:buFont typeface="Arial" panose="020B0604020202020204" pitchFamily="34" charset="0"/>
              <a:buChar char="•"/>
            </a:pPr>
            <a:r>
              <a:rPr lang="en-US" sz="3600" dirty="0">
                <a:solidFill>
                  <a:schemeClr val="bg2"/>
                </a:solidFill>
              </a:rPr>
              <a:t>Examples</a:t>
            </a:r>
          </a:p>
          <a:p>
            <a:pPr marL="342900" indent="-342900">
              <a:buFont typeface="Arial" panose="020B0604020202020204" pitchFamily="34" charset="0"/>
              <a:buChar char="•"/>
            </a:pPr>
            <a:r>
              <a:rPr lang="en-US" sz="3600" dirty="0">
                <a:solidFill>
                  <a:schemeClr val="bg2"/>
                </a:solidFill>
              </a:rPr>
              <a:t>Implementation in Columbia County</a:t>
            </a:r>
          </a:p>
          <a:p>
            <a:pPr marL="342900" indent="-342900">
              <a:buFont typeface="Arial" panose="020B0604020202020204" pitchFamily="34" charset="0"/>
              <a:buChar char="•"/>
            </a:pPr>
            <a:r>
              <a:rPr lang="en-US" sz="3600" dirty="0">
                <a:solidFill>
                  <a:schemeClr val="bg2"/>
                </a:solidFill>
              </a:rPr>
              <a:t>Concerns/Questions</a:t>
            </a:r>
          </a:p>
        </p:txBody>
      </p:sp>
    </p:spTree>
    <p:extLst>
      <p:ext uri="{BB962C8B-B14F-4D97-AF65-F5344CB8AC3E}">
        <p14:creationId xmlns:p14="http://schemas.microsoft.com/office/powerpoint/2010/main" val="9073576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
        <p:nvSpPr>
          <p:cNvPr id="13" name="TextBox 12">
            <a:extLst>
              <a:ext uri="{FF2B5EF4-FFF2-40B4-BE49-F238E27FC236}">
                <a16:creationId xmlns:a16="http://schemas.microsoft.com/office/drawing/2014/main" id="{460FE7F3-B1CB-4708-BFC0-CA00C643442B}"/>
              </a:ext>
            </a:extLst>
          </p:cNvPr>
          <p:cNvSpPr txBox="1"/>
          <p:nvPr/>
        </p:nvSpPr>
        <p:spPr>
          <a:xfrm>
            <a:off x="179957" y="2147109"/>
            <a:ext cx="11832086" cy="304698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Teachers: Will CC Schools be reporting teacher responses by any of the following and if so, which ones? </a:t>
            </a:r>
            <a:endParaRPr lang="en-US" sz="3200" dirty="0">
              <a:solidFill>
                <a:prstClr val="white"/>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	Years of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Gender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3.	Race/Ethnicity</a:t>
            </a:r>
          </a:p>
        </p:txBody>
      </p:sp>
    </p:spTree>
    <p:extLst>
      <p:ext uri="{BB962C8B-B14F-4D97-AF65-F5344CB8AC3E}">
        <p14:creationId xmlns:p14="http://schemas.microsoft.com/office/powerpoint/2010/main" val="16150286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07596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Tree>
    <p:extLst>
      <p:ext uri="{BB962C8B-B14F-4D97-AF65-F5344CB8AC3E}">
        <p14:creationId xmlns:p14="http://schemas.microsoft.com/office/powerpoint/2010/main" val="877819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51165" y="192482"/>
            <a:ext cx="1101798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193964" y="1138996"/>
            <a:ext cx="11901054"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Emerging standard for schools; d</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efined</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as a holistic, developmental and age appropriate, culturally and contextually relevant and scientifically accurate learning process grounded in a vision of human rights, gender equality, sex positivity and citizenship that is aimed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Empowering children and young people to uphold their own rights and the rights of others and to contribute to achieving an equal, diverse, compassionate and just society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Enabling children and young people to make decisions about their health and access key sexual and reproductive health services</a:t>
            </a:r>
          </a:p>
        </p:txBody>
      </p:sp>
      <p:sp>
        <p:nvSpPr>
          <p:cNvPr id="9" name="Rectangle 8">
            <a:extLst>
              <a:ext uri="{FF2B5EF4-FFF2-40B4-BE49-F238E27FC236}">
                <a16:creationId xmlns:a16="http://schemas.microsoft.com/office/drawing/2014/main" id="{DCE8F257-6471-4DDF-A3C9-F27AD74BEA3D}"/>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5.14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9586778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51165" y="192482"/>
            <a:ext cx="1101798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193964" y="1138996"/>
            <a:ext cx="11901054"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chemeClr val="bg1"/>
                </a:solidFill>
              </a:rPr>
              <a:t>World Health Organization states that the concept of sexual health includes three basic elements: </a:t>
            </a:r>
          </a:p>
          <a:p>
            <a:pPr marL="914400" lvl="1" indent="-457200">
              <a:buFont typeface="Arial" panose="020B0604020202020204" pitchFamily="34" charset="0"/>
              <a:buChar char="•"/>
              <a:defRPr/>
            </a:pPr>
            <a:r>
              <a:rPr lang="en-US" sz="3200" dirty="0">
                <a:solidFill>
                  <a:schemeClr val="bg1"/>
                </a:solidFill>
              </a:rPr>
              <a:t>A capacity to enjoy and control sexual and reproductive behavior in accordance with a social and personal ethic; </a:t>
            </a:r>
          </a:p>
          <a:p>
            <a:pPr marL="914400" lvl="1" indent="-457200">
              <a:buFont typeface="Arial" panose="020B0604020202020204" pitchFamily="34" charset="0"/>
              <a:buChar char="•"/>
              <a:defRPr/>
            </a:pPr>
            <a:r>
              <a:rPr lang="en-US" sz="3200" dirty="0">
                <a:solidFill>
                  <a:schemeClr val="bg1"/>
                </a:solidFill>
              </a:rPr>
              <a:t>Freedom from fear, shame, guilt, false beliefs, and other psychological factors inhibiting sexual response and impairing sexual relationship; and </a:t>
            </a:r>
          </a:p>
          <a:p>
            <a:pPr marL="914400" lvl="1" indent="-457200">
              <a:buFont typeface="Arial" panose="020B0604020202020204" pitchFamily="34" charset="0"/>
              <a:buChar char="•"/>
              <a:defRPr/>
            </a:pPr>
            <a:r>
              <a:rPr lang="en-US" sz="3200" dirty="0">
                <a:solidFill>
                  <a:schemeClr val="bg1"/>
                </a:solidFill>
              </a:rPr>
              <a:t>Freedom from organic disorders, diseases, and deficiencies that interfere with sexual and reproductive functions.</a:t>
            </a:r>
          </a:p>
          <a:p>
            <a:pPr marL="914400" lvl="1" indent="-457200">
              <a:buFont typeface="Arial" panose="020B0604020202020204" pitchFamily="34" charset="0"/>
              <a:buChar char="•"/>
              <a:defRPr/>
            </a:pPr>
            <a:endParaRPr lang="en-US" sz="3200" dirty="0">
              <a:solidFill>
                <a:srgbClr val="E7E6E6"/>
              </a:solidFill>
              <a:latin typeface="Calibri" panose="020F0502020204030204"/>
            </a:endParaRPr>
          </a:p>
        </p:txBody>
      </p:sp>
      <p:sp>
        <p:nvSpPr>
          <p:cNvPr id="9" name="Rectangle 8">
            <a:extLst>
              <a:ext uri="{FF2B5EF4-FFF2-40B4-BE49-F238E27FC236}">
                <a16:creationId xmlns:a16="http://schemas.microsoft.com/office/drawing/2014/main" id="{D9FBA02F-6773-4F85-8D93-36848DE5B193}"/>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3275199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51165" y="192482"/>
            <a:ext cx="1101798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193964" y="1138996"/>
            <a:ext cx="1190105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United Nations</a:t>
            </a:r>
            <a:r>
              <a:rPr lang="en-US" sz="3200" dirty="0">
                <a:solidFill>
                  <a:srgbClr val="E7E6E6"/>
                </a:solidFill>
                <a:latin typeface="Calibri" panose="020F0502020204030204"/>
              </a:rPr>
              <a:t> Population Fund</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9FBA02F-6773-4F85-8D93-36848DE5B193}"/>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5.41</a:t>
            </a:r>
          </a:p>
        </p:txBody>
      </p:sp>
      <p:pic>
        <p:nvPicPr>
          <p:cNvPr id="3" name="Picture 2">
            <a:extLst>
              <a:ext uri="{FF2B5EF4-FFF2-40B4-BE49-F238E27FC236}">
                <a16:creationId xmlns:a16="http://schemas.microsoft.com/office/drawing/2014/main" id="{AAA5531A-7DEE-06D3-F8EE-D2382E133DEC}"/>
              </a:ext>
            </a:extLst>
          </p:cNvPr>
          <p:cNvPicPr>
            <a:picLocks noChangeAspect="1"/>
          </p:cNvPicPr>
          <p:nvPr/>
        </p:nvPicPr>
        <p:blipFill>
          <a:blip r:embed="rId3"/>
          <a:stretch>
            <a:fillRect/>
          </a:stretch>
        </p:blipFill>
        <p:spPr>
          <a:xfrm>
            <a:off x="739053" y="2357164"/>
            <a:ext cx="10810875" cy="4305300"/>
          </a:xfrm>
          <a:prstGeom prst="rect">
            <a:avLst/>
          </a:prstGeom>
        </p:spPr>
      </p:pic>
      <p:cxnSp>
        <p:nvCxnSpPr>
          <p:cNvPr id="5" name="Straight Connector 4">
            <a:extLst>
              <a:ext uri="{FF2B5EF4-FFF2-40B4-BE49-F238E27FC236}">
                <a16:creationId xmlns:a16="http://schemas.microsoft.com/office/drawing/2014/main" id="{858AC9CD-39E8-DD2A-C68A-A960251D20C2}"/>
              </a:ext>
            </a:extLst>
          </p:cNvPr>
          <p:cNvCxnSpPr>
            <a:cxnSpLocks/>
          </p:cNvCxnSpPr>
          <p:nvPr/>
        </p:nvCxnSpPr>
        <p:spPr>
          <a:xfrm>
            <a:off x="4299044" y="5349922"/>
            <a:ext cx="701495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B81EC0-F051-20FD-4C6D-E1028A516159}"/>
              </a:ext>
            </a:extLst>
          </p:cNvPr>
          <p:cNvCxnSpPr>
            <a:cxnSpLocks/>
          </p:cNvCxnSpPr>
          <p:nvPr/>
        </p:nvCxnSpPr>
        <p:spPr>
          <a:xfrm>
            <a:off x="2076734" y="5652447"/>
            <a:ext cx="462431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76C7BA4-F259-A111-3E34-C4627B2A8CD5}"/>
              </a:ext>
            </a:extLst>
          </p:cNvPr>
          <p:cNvCxnSpPr>
            <a:cxnSpLocks/>
          </p:cNvCxnSpPr>
          <p:nvPr/>
        </p:nvCxnSpPr>
        <p:spPr>
          <a:xfrm>
            <a:off x="8461612" y="6121150"/>
            <a:ext cx="296229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C6FCAF1-7324-5B31-3C81-3385D81A8096}"/>
              </a:ext>
            </a:extLst>
          </p:cNvPr>
          <p:cNvCxnSpPr>
            <a:cxnSpLocks/>
          </p:cNvCxnSpPr>
          <p:nvPr/>
        </p:nvCxnSpPr>
        <p:spPr>
          <a:xfrm>
            <a:off x="2172778" y="6362132"/>
            <a:ext cx="852706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C5570C-5E9D-5481-F4A3-2160695E213C}"/>
              </a:ext>
            </a:extLst>
          </p:cNvPr>
          <p:cNvCxnSpPr>
            <a:cxnSpLocks/>
          </p:cNvCxnSpPr>
          <p:nvPr/>
        </p:nvCxnSpPr>
        <p:spPr>
          <a:xfrm>
            <a:off x="2172778" y="6618130"/>
            <a:ext cx="562164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43116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452431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Funding/Providers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Federal Grants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Planned Parenthood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Advocates for Youth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SIECUS</a:t>
            </a:r>
            <a:r>
              <a:rPr lang="en-US" sz="3600" dirty="0">
                <a:solidFill>
                  <a:srgbClr val="E7E6E6"/>
                </a:solidFill>
                <a:latin typeface="Calibri" panose="020F0502020204030204"/>
              </a:rPr>
              <a:t>: Sex Ed for Social Change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Answer (The Trevor Project)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err="1">
                <a:solidFill>
                  <a:srgbClr val="E7E6E6"/>
                </a:solidFill>
                <a:latin typeface="Calibri" panose="020F0502020204030204"/>
              </a:rPr>
              <a:t>FoSE</a:t>
            </a:r>
            <a:r>
              <a:rPr lang="en-US" sz="3600" dirty="0">
                <a:solidFill>
                  <a:srgbClr val="E7E6E6"/>
                </a:solidFill>
                <a:latin typeface="Calibri" panose="020F0502020204030204"/>
              </a:rPr>
              <a:t> (Future of Sex Education Initiative)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National Sexuality Education Standards</a:t>
            </a:r>
          </a:p>
        </p:txBody>
      </p:sp>
    </p:spTree>
    <p:extLst>
      <p:ext uri="{BB962C8B-B14F-4D97-AF65-F5344CB8AC3E}">
        <p14:creationId xmlns:p14="http://schemas.microsoft.com/office/powerpoint/2010/main" val="39516058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434689"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Federal Grants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2009 - Obama administration transferred funds from the Community-based Abstinence Education Program; budgeted $190 million in new funding for two new sex education initiatives: </a:t>
            </a:r>
          </a:p>
          <a:p>
            <a:pPr marL="914400" lvl="1" indent="-457200">
              <a:buFont typeface="Arial" panose="020B0604020202020204" pitchFamily="34" charset="0"/>
              <a:buChar char="•"/>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Teen Pregnancy Prevention Program (TPPP)</a:t>
            </a:r>
          </a:p>
          <a:p>
            <a:pPr marL="914400" lvl="1" indent="-457200">
              <a:buFont typeface="Arial" panose="020B0604020202020204" pitchFamily="34" charset="0"/>
              <a:buChar char="•"/>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Personal Responsibility Education Program (PREP)</a:t>
            </a:r>
          </a:p>
          <a:p>
            <a:pPr lvl="1">
              <a:defRPr/>
            </a:pP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2015 – Additional 81 grantees were funded through TPPP</a:t>
            </a:r>
          </a:p>
        </p:txBody>
      </p:sp>
      <p:sp>
        <p:nvSpPr>
          <p:cNvPr id="9" name="Rectangle 8">
            <a:extLst>
              <a:ext uri="{FF2B5EF4-FFF2-40B4-BE49-F238E27FC236}">
                <a16:creationId xmlns:a16="http://schemas.microsoft.com/office/drawing/2014/main" id="{B8F31602-E96E-4F1E-8499-62F41C77774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6865181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Planned Parenthood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chemeClr val="bg1"/>
                </a:solidFill>
              </a:rPr>
              <a:t>Largest provider of sexual education in the US; also largest provider of abortions and contraceptives</a:t>
            </a:r>
          </a:p>
          <a:p>
            <a:pPr marL="800100" lvl="1" indent="-342900">
              <a:buFont typeface="Arial" panose="020B0604020202020204" pitchFamily="34" charset="0"/>
              <a:buChar char="•"/>
              <a:defRPr/>
            </a:pPr>
            <a:r>
              <a:rPr lang="en-US" sz="2800" dirty="0">
                <a:solidFill>
                  <a:schemeClr val="bg1"/>
                </a:solidFill>
              </a:rPr>
              <a:t>Founder: Eugenicist Margaret Sanger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chemeClr val="bg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chemeClr val="bg1"/>
                </a:solidFill>
              </a:rPr>
              <a:t>Trained over 20,000 professionals including counselors, teachers, and medical professionals, religious leaders, public health workers, and other human service providers.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chemeClr val="bg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chemeClr val="bg1"/>
                </a:solidFill>
              </a:rPr>
              <a:t>2015 - Affiliates were awarded federal grants totaling nearly $22 million per year for five years. </a:t>
            </a:r>
          </a:p>
        </p:txBody>
      </p:sp>
      <p:sp>
        <p:nvSpPr>
          <p:cNvPr id="9" name="Rectangle 8">
            <a:extLst>
              <a:ext uri="{FF2B5EF4-FFF2-40B4-BE49-F238E27FC236}">
                <a16:creationId xmlns:a16="http://schemas.microsoft.com/office/drawing/2014/main" id="{4277B4B5-D8C9-4987-B007-442ECE6D43F4}"/>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0252672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Planned Parenthood</a:t>
            </a:r>
          </a:p>
        </p:txBody>
      </p:sp>
      <p:pic>
        <p:nvPicPr>
          <p:cNvPr id="3" name="Picture 2" descr="A picture containing website&#10;&#10;Description automatically generated">
            <a:extLst>
              <a:ext uri="{FF2B5EF4-FFF2-40B4-BE49-F238E27FC236}">
                <a16:creationId xmlns:a16="http://schemas.microsoft.com/office/drawing/2014/main" id="{603C2C53-816C-47DA-8F97-5CBF73DF8740}"/>
              </a:ext>
            </a:extLst>
          </p:cNvPr>
          <p:cNvPicPr>
            <a:picLocks noChangeAspect="1"/>
          </p:cNvPicPr>
          <p:nvPr/>
        </p:nvPicPr>
        <p:blipFill>
          <a:blip r:embed="rId3"/>
          <a:stretch>
            <a:fillRect/>
          </a:stretch>
        </p:blipFill>
        <p:spPr>
          <a:xfrm>
            <a:off x="170381" y="2026769"/>
            <a:ext cx="5660011" cy="4058824"/>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BB5E5278-5D40-4F73-9512-6D1B2A6ED7BA}"/>
              </a:ext>
            </a:extLst>
          </p:cNvPr>
          <p:cNvPicPr>
            <a:picLocks noChangeAspect="1"/>
          </p:cNvPicPr>
          <p:nvPr/>
        </p:nvPicPr>
        <p:blipFill>
          <a:blip r:embed="rId4"/>
          <a:stretch>
            <a:fillRect/>
          </a:stretch>
        </p:blipFill>
        <p:spPr>
          <a:xfrm>
            <a:off x="5923157" y="2349934"/>
            <a:ext cx="6098462" cy="3412493"/>
          </a:xfrm>
          <a:prstGeom prst="rect">
            <a:avLst/>
          </a:prstGeom>
        </p:spPr>
      </p:pic>
    </p:spTree>
    <p:extLst>
      <p:ext uri="{BB962C8B-B14F-4D97-AF65-F5344CB8AC3E}">
        <p14:creationId xmlns:p14="http://schemas.microsoft.com/office/powerpoint/2010/main" val="6218855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Planned Parenthood</a:t>
            </a:r>
          </a:p>
        </p:txBody>
      </p:sp>
      <p:pic>
        <p:nvPicPr>
          <p:cNvPr id="3" name="Picture 2" descr="Text&#10;&#10;Description automatically generated">
            <a:extLst>
              <a:ext uri="{FF2B5EF4-FFF2-40B4-BE49-F238E27FC236}">
                <a16:creationId xmlns:a16="http://schemas.microsoft.com/office/drawing/2014/main" id="{B071579A-A173-4FE4-94F5-CC0D9BB749B6}"/>
              </a:ext>
            </a:extLst>
          </p:cNvPr>
          <p:cNvPicPr>
            <a:picLocks noChangeAspect="1"/>
          </p:cNvPicPr>
          <p:nvPr/>
        </p:nvPicPr>
        <p:blipFill>
          <a:blip r:embed="rId3"/>
          <a:stretch>
            <a:fillRect/>
          </a:stretch>
        </p:blipFill>
        <p:spPr>
          <a:xfrm>
            <a:off x="269817" y="3429000"/>
            <a:ext cx="11518437" cy="3148247"/>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9D6D3971-3D18-46CC-97B8-216863E5B37A}"/>
              </a:ext>
            </a:extLst>
          </p:cNvPr>
          <p:cNvPicPr>
            <a:picLocks noChangeAspect="1"/>
          </p:cNvPicPr>
          <p:nvPr/>
        </p:nvPicPr>
        <p:blipFill>
          <a:blip r:embed="rId4"/>
          <a:stretch>
            <a:fillRect/>
          </a:stretch>
        </p:blipFill>
        <p:spPr>
          <a:xfrm>
            <a:off x="269817" y="1808511"/>
            <a:ext cx="7673180" cy="1620489"/>
          </a:xfrm>
          <a:prstGeom prst="rect">
            <a:avLst/>
          </a:prstGeom>
        </p:spPr>
      </p:pic>
      <p:sp>
        <p:nvSpPr>
          <p:cNvPr id="9" name="Rectangle 8">
            <a:extLst>
              <a:ext uri="{FF2B5EF4-FFF2-40B4-BE49-F238E27FC236}">
                <a16:creationId xmlns:a16="http://schemas.microsoft.com/office/drawing/2014/main" id="{38DBE1AA-AF65-4BF4-BC9E-5A41A7F14019}"/>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5.22</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065711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Quick Summary Video</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6CA93F6-F314-4624-BF64-31941C0A1F4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1.24</a:t>
            </a:r>
          </a:p>
        </p:txBody>
      </p:sp>
      <p:pic>
        <p:nvPicPr>
          <p:cNvPr id="2" name="Online Media 1" title="CHALKBOARD: ‘SEL’ is used in schools to BRAINWASH &amp; DECEIVE">
            <a:hlinkClick r:id="" action="ppaction://media"/>
            <a:extLst>
              <a:ext uri="{FF2B5EF4-FFF2-40B4-BE49-F238E27FC236}">
                <a16:creationId xmlns:a16="http://schemas.microsoft.com/office/drawing/2014/main" id="{8A4462E6-131A-A038-C983-ADF0D62DC3EA}"/>
              </a:ext>
            </a:extLst>
          </p:cNvPr>
          <p:cNvPicPr>
            <a:picLocks noRot="1" noChangeAspect="1"/>
          </p:cNvPicPr>
          <p:nvPr>
            <a:videoFile r:link="rId1"/>
          </p:nvPr>
        </p:nvPicPr>
        <p:blipFill>
          <a:blip r:embed="rId4"/>
          <a:stretch>
            <a:fillRect/>
          </a:stretch>
        </p:blipFill>
        <p:spPr>
          <a:xfrm>
            <a:off x="2434753" y="2254809"/>
            <a:ext cx="7322494" cy="4137209"/>
          </a:xfrm>
          <a:prstGeom prst="rect">
            <a:avLst/>
          </a:prstGeom>
        </p:spPr>
      </p:pic>
    </p:spTree>
    <p:extLst>
      <p:ext uri="{BB962C8B-B14F-4D97-AF65-F5344CB8AC3E}">
        <p14:creationId xmlns:p14="http://schemas.microsoft.com/office/powerpoint/2010/main" val="35137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Planned Parenthood</a:t>
            </a:r>
          </a:p>
        </p:txBody>
      </p:sp>
      <p:pic>
        <p:nvPicPr>
          <p:cNvPr id="4" name="Picture 3" descr="Text&#10;&#10;Description automatically generated with low confidence">
            <a:extLst>
              <a:ext uri="{FF2B5EF4-FFF2-40B4-BE49-F238E27FC236}">
                <a16:creationId xmlns:a16="http://schemas.microsoft.com/office/drawing/2014/main" id="{DA48DA9B-5A38-452B-9AE4-7C8BDD7A1FC8}"/>
              </a:ext>
            </a:extLst>
          </p:cNvPr>
          <p:cNvPicPr>
            <a:picLocks noChangeAspect="1"/>
          </p:cNvPicPr>
          <p:nvPr/>
        </p:nvPicPr>
        <p:blipFill>
          <a:blip r:embed="rId3"/>
          <a:stretch>
            <a:fillRect/>
          </a:stretch>
        </p:blipFill>
        <p:spPr>
          <a:xfrm rot="16200000">
            <a:off x="399218" y="3363105"/>
            <a:ext cx="4591375" cy="1620489"/>
          </a:xfrm>
          <a:prstGeom prst="rect">
            <a:avLst/>
          </a:prstGeom>
        </p:spPr>
      </p:pic>
      <p:pic>
        <p:nvPicPr>
          <p:cNvPr id="14" name="Picture 13" descr="Text, chat or text message&#10;&#10;Description automatically generated">
            <a:extLst>
              <a:ext uri="{FF2B5EF4-FFF2-40B4-BE49-F238E27FC236}">
                <a16:creationId xmlns:a16="http://schemas.microsoft.com/office/drawing/2014/main" id="{29C9BCAE-71DC-46E8-8DC9-A0192D9EA55E}"/>
              </a:ext>
            </a:extLst>
          </p:cNvPr>
          <p:cNvPicPr>
            <a:picLocks noChangeAspect="1"/>
          </p:cNvPicPr>
          <p:nvPr/>
        </p:nvPicPr>
        <p:blipFill>
          <a:blip r:embed="rId4"/>
          <a:stretch>
            <a:fillRect/>
          </a:stretch>
        </p:blipFill>
        <p:spPr>
          <a:xfrm>
            <a:off x="3505150" y="1877664"/>
            <a:ext cx="6731581" cy="4591377"/>
          </a:xfrm>
          <a:prstGeom prst="rect">
            <a:avLst/>
          </a:prstGeom>
        </p:spPr>
      </p:pic>
      <p:sp>
        <p:nvSpPr>
          <p:cNvPr id="9" name="Rectangle 8">
            <a:extLst>
              <a:ext uri="{FF2B5EF4-FFF2-40B4-BE49-F238E27FC236}">
                <a16:creationId xmlns:a16="http://schemas.microsoft.com/office/drawing/2014/main" id="{D6A31340-EE5F-4B3C-8638-BF0552ED7232}"/>
              </a:ext>
            </a:extLst>
          </p:cNvPr>
          <p:cNvSpPr/>
          <p:nvPr/>
        </p:nvSpPr>
        <p:spPr>
          <a:xfrm rot="5400000">
            <a:off x="2183015" y="4085308"/>
            <a:ext cx="1239964" cy="54180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EF324B2-C808-45F6-ABAF-90D5AE657C3E}"/>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5.14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3072315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Advocates for Youth</a:t>
            </a:r>
          </a:p>
        </p:txBody>
      </p:sp>
      <p:pic>
        <p:nvPicPr>
          <p:cNvPr id="3" name="Picture 2" descr="Text, letter&#10;&#10;Description automatically generated">
            <a:extLst>
              <a:ext uri="{FF2B5EF4-FFF2-40B4-BE49-F238E27FC236}">
                <a16:creationId xmlns:a16="http://schemas.microsoft.com/office/drawing/2014/main" id="{A2CDD1C8-626D-4D82-9435-E93F3FBA6311}"/>
              </a:ext>
            </a:extLst>
          </p:cNvPr>
          <p:cNvPicPr>
            <a:picLocks noChangeAspect="1"/>
          </p:cNvPicPr>
          <p:nvPr/>
        </p:nvPicPr>
        <p:blipFill>
          <a:blip r:embed="rId3"/>
          <a:stretch>
            <a:fillRect/>
          </a:stretch>
        </p:blipFill>
        <p:spPr>
          <a:xfrm>
            <a:off x="1032539" y="2062327"/>
            <a:ext cx="9933853" cy="4422882"/>
          </a:xfrm>
          <a:prstGeom prst="rect">
            <a:avLst/>
          </a:prstGeom>
        </p:spPr>
      </p:pic>
      <p:sp>
        <p:nvSpPr>
          <p:cNvPr id="9" name="Rectangle 8">
            <a:extLst>
              <a:ext uri="{FF2B5EF4-FFF2-40B4-BE49-F238E27FC236}">
                <a16:creationId xmlns:a16="http://schemas.microsoft.com/office/drawing/2014/main" id="{F3B5C260-901E-40A5-8A19-9AB94552B727}"/>
              </a:ext>
            </a:extLst>
          </p:cNvPr>
          <p:cNvSpPr/>
          <p:nvPr/>
        </p:nvSpPr>
        <p:spPr>
          <a:xfrm>
            <a:off x="7794423" y="4923090"/>
            <a:ext cx="1418849" cy="297913"/>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394E943-BFFC-4855-9019-98C1E2012133}"/>
              </a:ext>
            </a:extLst>
          </p:cNvPr>
          <p:cNvSpPr/>
          <p:nvPr/>
        </p:nvSpPr>
        <p:spPr>
          <a:xfrm>
            <a:off x="7273633" y="5598151"/>
            <a:ext cx="886693" cy="297913"/>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836DC8F-194F-4AE3-AB71-7CFB1570D51B}"/>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5.16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1854103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Sex Ed for Social Change (SIECUS)</a:t>
            </a:r>
          </a:p>
        </p:txBody>
      </p:sp>
      <p:pic>
        <p:nvPicPr>
          <p:cNvPr id="3" name="Picture 2" descr="A picture containing text, person&#10;&#10;Description automatically generated">
            <a:extLst>
              <a:ext uri="{FF2B5EF4-FFF2-40B4-BE49-F238E27FC236}">
                <a16:creationId xmlns:a16="http://schemas.microsoft.com/office/drawing/2014/main" id="{325DAF0F-EFED-49F4-9624-15BA9F428DF5}"/>
              </a:ext>
            </a:extLst>
          </p:cNvPr>
          <p:cNvPicPr>
            <a:picLocks noChangeAspect="1"/>
          </p:cNvPicPr>
          <p:nvPr/>
        </p:nvPicPr>
        <p:blipFill>
          <a:blip r:embed="rId3"/>
          <a:stretch>
            <a:fillRect/>
          </a:stretch>
        </p:blipFill>
        <p:spPr>
          <a:xfrm>
            <a:off x="775855" y="2062326"/>
            <a:ext cx="10155976" cy="4432834"/>
          </a:xfrm>
          <a:prstGeom prst="rect">
            <a:avLst/>
          </a:prstGeom>
        </p:spPr>
      </p:pic>
      <p:sp>
        <p:nvSpPr>
          <p:cNvPr id="9" name="Rectangle 8">
            <a:extLst>
              <a:ext uri="{FF2B5EF4-FFF2-40B4-BE49-F238E27FC236}">
                <a16:creationId xmlns:a16="http://schemas.microsoft.com/office/drawing/2014/main" id="{F3F5FDF4-56A0-490E-BEAB-0C9D4E51AD7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5.18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5032247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Answer (The Trevor Project)</a:t>
            </a:r>
          </a:p>
        </p:txBody>
      </p:sp>
      <p:pic>
        <p:nvPicPr>
          <p:cNvPr id="3" name="Picture 2" descr="A picture containing diagram&#10;&#10;Description automatically generated">
            <a:extLst>
              <a:ext uri="{FF2B5EF4-FFF2-40B4-BE49-F238E27FC236}">
                <a16:creationId xmlns:a16="http://schemas.microsoft.com/office/drawing/2014/main" id="{B1503A06-41AF-43C0-A0E8-2FC0A3879B97}"/>
              </a:ext>
            </a:extLst>
          </p:cNvPr>
          <p:cNvPicPr>
            <a:picLocks noChangeAspect="1"/>
          </p:cNvPicPr>
          <p:nvPr/>
        </p:nvPicPr>
        <p:blipFill>
          <a:blip r:embed="rId3"/>
          <a:stretch>
            <a:fillRect/>
          </a:stretch>
        </p:blipFill>
        <p:spPr>
          <a:xfrm>
            <a:off x="813861" y="1808511"/>
            <a:ext cx="10564277" cy="4833823"/>
          </a:xfrm>
          <a:prstGeom prst="rect">
            <a:avLst/>
          </a:prstGeom>
        </p:spPr>
      </p:pic>
      <p:sp>
        <p:nvSpPr>
          <p:cNvPr id="9" name="Rectangle 8">
            <a:extLst>
              <a:ext uri="{FF2B5EF4-FFF2-40B4-BE49-F238E27FC236}">
                <a16:creationId xmlns:a16="http://schemas.microsoft.com/office/drawing/2014/main" id="{1B2DD99C-A89A-4652-8824-CF892BA73A0A}"/>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5.17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3507006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Future of Sex Ed Initiative (</a:t>
            </a:r>
            <a:r>
              <a:rPr kumimoji="0" lang="en-US" sz="3600" b="0" i="0" u="none" strike="noStrike" kern="1200" cap="none" spc="0" normalizeH="0" baseline="0" noProof="0" dirty="0" err="1">
                <a:ln>
                  <a:noFill/>
                </a:ln>
                <a:solidFill>
                  <a:srgbClr val="E7E6E6"/>
                </a:solidFill>
                <a:effectLst/>
                <a:uLnTx/>
                <a:uFillTx/>
                <a:latin typeface="Calibri" panose="020F0502020204030204"/>
                <a:ea typeface="+mn-ea"/>
                <a:cs typeface="+mn-cs"/>
              </a:rPr>
              <a:t>FoSE</a:t>
            </a: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a:t>
            </a:r>
          </a:p>
        </p:txBody>
      </p:sp>
      <p:pic>
        <p:nvPicPr>
          <p:cNvPr id="3" name="Picture 2" descr="A picture containing text, sign&#10;&#10;Description automatically generated">
            <a:extLst>
              <a:ext uri="{FF2B5EF4-FFF2-40B4-BE49-F238E27FC236}">
                <a16:creationId xmlns:a16="http://schemas.microsoft.com/office/drawing/2014/main" id="{25BD90AF-84CD-4B3A-AA53-4789F2AE9393}"/>
              </a:ext>
            </a:extLst>
          </p:cNvPr>
          <p:cNvPicPr>
            <a:picLocks noChangeAspect="1"/>
          </p:cNvPicPr>
          <p:nvPr/>
        </p:nvPicPr>
        <p:blipFill>
          <a:blip r:embed="rId3"/>
          <a:stretch>
            <a:fillRect/>
          </a:stretch>
        </p:blipFill>
        <p:spPr>
          <a:xfrm>
            <a:off x="1196082" y="2062326"/>
            <a:ext cx="9408228" cy="4396368"/>
          </a:xfrm>
          <a:prstGeom prst="rect">
            <a:avLst/>
          </a:prstGeom>
        </p:spPr>
      </p:pic>
      <p:sp>
        <p:nvSpPr>
          <p:cNvPr id="9" name="Rectangle 8">
            <a:extLst>
              <a:ext uri="{FF2B5EF4-FFF2-40B4-BE49-F238E27FC236}">
                <a16:creationId xmlns:a16="http://schemas.microsoft.com/office/drawing/2014/main" id="{32F6382F-1A46-4839-BE82-371D4F553356}"/>
              </a:ext>
            </a:extLst>
          </p:cNvPr>
          <p:cNvSpPr/>
          <p:nvPr/>
        </p:nvSpPr>
        <p:spPr>
          <a:xfrm>
            <a:off x="3687894" y="5176906"/>
            <a:ext cx="5760906" cy="690429"/>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C9A722D-C828-4BE0-B155-92E7B30511B8}"/>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5.19</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192612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National Sexuality Education Standards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Published by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FoSE</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white"/>
                </a:solidFill>
                <a:latin typeface="Calibri" panose="020F0502020204030204"/>
              </a:rPr>
              <a:t>Established “core competencies” for sexuality education by grade level, K-12</a:t>
            </a:r>
            <a:r>
              <a:rPr lang="en-US" sz="3200" baseline="30000" dirty="0">
                <a:solidFill>
                  <a:prstClr val="white"/>
                </a:solidFill>
                <a:latin typeface="Calibri" panose="020F0502020204030204"/>
              </a:rPr>
              <a:t>th</a:t>
            </a:r>
            <a:r>
              <a:rPr lang="en-US" sz="3200" dirty="0">
                <a:solidFill>
                  <a:prstClr val="white"/>
                </a:solidFill>
                <a:latin typeface="Calibri" panose="020F0502020204030204"/>
              </a:rPr>
              <a:t> Grade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white"/>
                </a:solidFill>
                <a:latin typeface="Calibri" panose="020F0502020204030204"/>
              </a:rPr>
              <a:t>Ex: By 2</a:t>
            </a:r>
            <a:r>
              <a:rPr lang="en-US" sz="3200" baseline="30000" dirty="0">
                <a:solidFill>
                  <a:prstClr val="white"/>
                </a:solidFill>
                <a:latin typeface="Calibri" panose="020F0502020204030204"/>
              </a:rPr>
              <a:t>nd</a:t>
            </a:r>
            <a:r>
              <a:rPr lang="en-US" sz="3200" dirty="0">
                <a:solidFill>
                  <a:prstClr val="white"/>
                </a:solidFill>
                <a:latin typeface="Calibri" panose="020F0502020204030204"/>
              </a:rPr>
              <a:t> grade, a child should be able to define bodily autonomy, consent, and identify types of families (e.g., nuclear, single parent, blended, intergenerational, cohabitating, adoptive, foster, same-gender, interracial); define gender, gender identity, gender role stereotypes; define reproduction</a:t>
            </a:r>
          </a:p>
          <a:p>
            <a:pPr marR="0" lvl="0" algn="l" defTabSz="914400" rtl="0" eaLnBrk="1" fontAlgn="auto" latinLnBrk="0" hangingPunct="1">
              <a:lnSpc>
                <a:spcPct val="100000"/>
              </a:lnSpc>
              <a:spcBef>
                <a:spcPts val="0"/>
              </a:spcBef>
              <a:spcAft>
                <a:spcPts val="0"/>
              </a:spcAft>
              <a:buClrTx/>
              <a:buSzTx/>
              <a:tabLst/>
              <a:defRPr/>
            </a:pPr>
            <a:endParaRPr lang="en-US" sz="3200" dirty="0">
              <a:solidFill>
                <a:prstClr val="whit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16BD56C-10F7-4C1B-BB48-928188CD7F1E}"/>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8671447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National Sexuality Education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EX: By 5</a:t>
            </a:r>
            <a:r>
              <a:rPr kumimoji="0" lang="en-US" sz="3200" b="0"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grade, children should understand sexual feelings, to include masturbation; should understand hormone blockers as an option for transgender children; distinguish between sex assigned at birth and gender identity; explain gender identity as a spectrum; know all gender terms (cisgender, nonbinary,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etc</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demonstrate ways to show dignity and respect for all genders and sexual orientations in one’s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1D592C-1AEC-4C79-9474-1566EBED0464}"/>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678562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Funding – National Sexuality Education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EX: By 8</a:t>
            </a:r>
            <a:r>
              <a:rPr kumimoji="0" lang="en-US" sz="3200" b="0" i="0" u="none" strike="noStrike" kern="1200" cap="none" spc="0" normalizeH="0" baseline="30000" noProof="0" dirty="0">
                <a:ln>
                  <a:noFill/>
                </a:ln>
                <a:solidFill>
                  <a:schemeClr val="bg1"/>
                </a:solidFill>
                <a:effectLst/>
                <a:uLnTx/>
                <a:uFillTx/>
                <a:latin typeface="Calibri" panose="020F0502020204030204"/>
                <a:ea typeface="+mn-ea"/>
                <a:cs typeface="+mn-cs"/>
              </a:rPr>
              <a:t>th</a:t>
            </a: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 grade, children should d</a:t>
            </a:r>
            <a:r>
              <a:rPr lang="en-US" sz="3200" dirty="0">
                <a:solidFill>
                  <a:schemeClr val="bg1"/>
                </a:solidFill>
              </a:rPr>
              <a:t>escribe how power differences, such as age, gender, socioeconomic status, immigration status, race, or unequal position may impact relationships; Analyze how peers, family, and a person’s intersecting identities can influence attitudes, beliefs, and expectations about gender identity/sexual orientation; Develop a plan for the school to promote dignity and respect for people of all gender identities/sexual orientations; Access reliable sources of information for these topics</a:t>
            </a: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7A07409-456E-4687-A66A-42438826D3B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0144732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Funding – National Sexuality Education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lvl="0" indent="-342900">
              <a:buFont typeface="Arial" panose="020B0604020202020204" pitchFamily="34" charset="0"/>
              <a:buChar char="•"/>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EX: By 8</a:t>
            </a:r>
            <a:r>
              <a:rPr kumimoji="0" lang="en-US" sz="3200" b="0"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grade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cont</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children should be able to define vaginal, oral, and anal sex; </a:t>
            </a:r>
            <a:r>
              <a:rPr lang="en-US" sz="3200" dirty="0">
                <a:solidFill>
                  <a:schemeClr val="bg1"/>
                </a:solidFill>
              </a:rPr>
              <a:t>Define sexual identity and explain a range of identities related to sexual orientation (e.g., heterosexual, bisexual, lesbian, gay, queer, </a:t>
            </a:r>
            <a:r>
              <a:rPr lang="en-US" sz="3200" dirty="0" err="1">
                <a:solidFill>
                  <a:schemeClr val="bg1"/>
                </a:solidFill>
              </a:rPr>
              <a:t>twospirit</a:t>
            </a:r>
            <a:r>
              <a:rPr lang="en-US" sz="3200" dirty="0">
                <a:solidFill>
                  <a:schemeClr val="bg1"/>
                </a:solidFill>
              </a:rPr>
              <a:t>, asexual, pansexual); List at least four methods of contraception that are available without a prescription; know state laws for minor access to confidential health care consultations; identify options for terminating pregnancy</a:t>
            </a: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1FAA122-BE15-4F27-8763-949DA8280B1C}"/>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6684914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National Sexuality Education Standards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Text&#10;&#10;Description automatically generated">
            <a:extLst>
              <a:ext uri="{FF2B5EF4-FFF2-40B4-BE49-F238E27FC236}">
                <a16:creationId xmlns:a16="http://schemas.microsoft.com/office/drawing/2014/main" id="{AC5F4F8F-F41F-4B34-975D-1C7A9DE65840}"/>
              </a:ext>
            </a:extLst>
          </p:cNvPr>
          <p:cNvPicPr>
            <a:picLocks noChangeAspect="1"/>
          </p:cNvPicPr>
          <p:nvPr/>
        </p:nvPicPr>
        <p:blipFill>
          <a:blip r:embed="rId3"/>
          <a:stretch>
            <a:fillRect/>
          </a:stretch>
        </p:blipFill>
        <p:spPr>
          <a:xfrm>
            <a:off x="234192" y="2062326"/>
            <a:ext cx="11723615" cy="4129000"/>
          </a:xfrm>
          <a:prstGeom prst="rect">
            <a:avLst/>
          </a:prstGeom>
        </p:spPr>
      </p:pic>
      <p:sp>
        <p:nvSpPr>
          <p:cNvPr id="13" name="Rectangle 12">
            <a:extLst>
              <a:ext uri="{FF2B5EF4-FFF2-40B4-BE49-F238E27FC236}">
                <a16:creationId xmlns:a16="http://schemas.microsoft.com/office/drawing/2014/main" id="{DDBE3AEA-492C-429E-9852-334C37A3E42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207722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360098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3600" dirty="0">
                <a:solidFill>
                  <a:srgbClr val="E7E6E6"/>
                </a:solidFill>
                <a:latin typeface="Calibri" panose="020F0502020204030204"/>
              </a:rPr>
              <a:t>Background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“The process through which individuals learn and apply a set of social, emotional, behavioral, and character skills required to succeed in schooling, the workplace, relationships and citizenship." </a:t>
            </a:r>
          </a:p>
          <a:p>
            <a:pPr marR="0" lvl="0" algn="l" defTabSz="914400" rtl="0" eaLnBrk="1" fontAlgn="auto" latinLnBrk="0" hangingPunct="1">
              <a:lnSpc>
                <a:spcPct val="100000"/>
              </a:lnSpc>
              <a:spcBef>
                <a:spcPts val="0"/>
              </a:spcBef>
              <a:spcAft>
                <a:spcPts val="0"/>
              </a:spcAft>
              <a:buClrTx/>
              <a:buSzTx/>
              <a:tabLst/>
              <a:defRPr/>
            </a:pPr>
            <a:r>
              <a:rPr lang="en-US" sz="3200" dirty="0">
                <a:solidFill>
                  <a:srgbClr val="E7E6E6"/>
                </a:solidFill>
                <a:latin typeface="Calibri" panose="020F0502020204030204"/>
              </a:rPr>
              <a: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One definition of many; no standard definition</a:t>
            </a:r>
          </a:p>
        </p:txBody>
      </p:sp>
      <p:sp>
        <p:nvSpPr>
          <p:cNvPr id="9" name="Rectangle 8">
            <a:extLst>
              <a:ext uri="{FF2B5EF4-FFF2-40B4-BE49-F238E27FC236}">
                <a16:creationId xmlns:a16="http://schemas.microsoft.com/office/drawing/2014/main" id="{16CA93F6-F314-4624-BF64-31941C0A1F4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1.24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9350470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National Sexuality Education Standards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Text&#10;&#10;Description automatically generated">
            <a:extLst>
              <a:ext uri="{FF2B5EF4-FFF2-40B4-BE49-F238E27FC236}">
                <a16:creationId xmlns:a16="http://schemas.microsoft.com/office/drawing/2014/main" id="{E35D4035-8AC9-4057-AA3C-02DDB482DC7C}"/>
              </a:ext>
            </a:extLst>
          </p:cNvPr>
          <p:cNvPicPr>
            <a:picLocks noChangeAspect="1"/>
          </p:cNvPicPr>
          <p:nvPr/>
        </p:nvPicPr>
        <p:blipFill>
          <a:blip r:embed="rId3"/>
          <a:stretch>
            <a:fillRect/>
          </a:stretch>
        </p:blipFill>
        <p:spPr>
          <a:xfrm>
            <a:off x="234192" y="2749098"/>
            <a:ext cx="11811471" cy="2517906"/>
          </a:xfrm>
          <a:prstGeom prst="rect">
            <a:avLst/>
          </a:prstGeom>
        </p:spPr>
      </p:pic>
      <p:pic>
        <p:nvPicPr>
          <p:cNvPr id="9" name="Picture 8" descr="Text&#10;&#10;Description automatically generated">
            <a:extLst>
              <a:ext uri="{FF2B5EF4-FFF2-40B4-BE49-F238E27FC236}">
                <a16:creationId xmlns:a16="http://schemas.microsoft.com/office/drawing/2014/main" id="{141E8AD7-5C63-4E5D-8457-CCEA68D3BEB8}"/>
              </a:ext>
            </a:extLst>
          </p:cNvPr>
          <p:cNvPicPr>
            <a:picLocks noChangeAspect="1"/>
          </p:cNvPicPr>
          <p:nvPr/>
        </p:nvPicPr>
        <p:blipFill rotWithShape="1">
          <a:blip r:embed="rId4"/>
          <a:srcRect b="89009"/>
          <a:stretch/>
        </p:blipFill>
        <p:spPr>
          <a:xfrm>
            <a:off x="234192" y="2295283"/>
            <a:ext cx="11811471" cy="453815"/>
          </a:xfrm>
          <a:prstGeom prst="rect">
            <a:avLst/>
          </a:prstGeom>
        </p:spPr>
      </p:pic>
      <p:sp>
        <p:nvSpPr>
          <p:cNvPr id="13" name="Rectangle 12">
            <a:extLst>
              <a:ext uri="{FF2B5EF4-FFF2-40B4-BE49-F238E27FC236}">
                <a16:creationId xmlns:a16="http://schemas.microsoft.com/office/drawing/2014/main" id="{5E360EE5-0CF3-498E-B434-64A2C2908CE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1936648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National Sexuality Education Standards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Text&#10;&#10;Description automatically generated with medium confidence">
            <a:extLst>
              <a:ext uri="{FF2B5EF4-FFF2-40B4-BE49-F238E27FC236}">
                <a16:creationId xmlns:a16="http://schemas.microsoft.com/office/drawing/2014/main" id="{9B8061F2-1170-4367-A92E-CCDB362A57C8}"/>
              </a:ext>
            </a:extLst>
          </p:cNvPr>
          <p:cNvPicPr>
            <a:picLocks noChangeAspect="1"/>
          </p:cNvPicPr>
          <p:nvPr/>
        </p:nvPicPr>
        <p:blipFill>
          <a:blip r:embed="rId3"/>
          <a:stretch>
            <a:fillRect/>
          </a:stretch>
        </p:blipFill>
        <p:spPr>
          <a:xfrm>
            <a:off x="225703" y="2211509"/>
            <a:ext cx="11740594" cy="3909641"/>
          </a:xfrm>
          <a:prstGeom prst="rect">
            <a:avLst/>
          </a:prstGeom>
        </p:spPr>
      </p:pic>
      <p:sp>
        <p:nvSpPr>
          <p:cNvPr id="9" name="Rectangle 8">
            <a:extLst>
              <a:ext uri="{FF2B5EF4-FFF2-40B4-BE49-F238E27FC236}">
                <a16:creationId xmlns:a16="http://schemas.microsoft.com/office/drawing/2014/main" id="{5C4F4DDC-E7C4-4124-A1CD-6950EEA52AA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1782370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Funding – National Sexuality Education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Example Lesson Plan: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Text&#10;&#10;Description automatically generated">
            <a:extLst>
              <a:ext uri="{FF2B5EF4-FFF2-40B4-BE49-F238E27FC236}">
                <a16:creationId xmlns:a16="http://schemas.microsoft.com/office/drawing/2014/main" id="{00932191-4655-4A3B-B88D-8E84B10E945B}"/>
              </a:ext>
            </a:extLst>
          </p:cNvPr>
          <p:cNvPicPr>
            <a:picLocks noChangeAspect="1"/>
          </p:cNvPicPr>
          <p:nvPr/>
        </p:nvPicPr>
        <p:blipFill>
          <a:blip r:embed="rId3"/>
          <a:stretch>
            <a:fillRect/>
          </a:stretch>
        </p:blipFill>
        <p:spPr>
          <a:xfrm>
            <a:off x="330591" y="2556533"/>
            <a:ext cx="11568440" cy="3748733"/>
          </a:xfrm>
          <a:prstGeom prst="rect">
            <a:avLst/>
          </a:prstGeom>
        </p:spPr>
      </p:pic>
      <p:cxnSp>
        <p:nvCxnSpPr>
          <p:cNvPr id="9" name="Straight Connector 8">
            <a:extLst>
              <a:ext uri="{FF2B5EF4-FFF2-40B4-BE49-F238E27FC236}">
                <a16:creationId xmlns:a16="http://schemas.microsoft.com/office/drawing/2014/main" id="{A53E1AFE-7C04-41C8-9271-5E61D7C8676E}"/>
              </a:ext>
            </a:extLst>
          </p:cNvPr>
          <p:cNvCxnSpPr>
            <a:cxnSpLocks/>
          </p:cNvCxnSpPr>
          <p:nvPr/>
        </p:nvCxnSpPr>
        <p:spPr>
          <a:xfrm>
            <a:off x="8330307" y="3220278"/>
            <a:ext cx="173603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C78518-51F4-4F02-91B9-EB73726A1C8C}"/>
              </a:ext>
            </a:extLst>
          </p:cNvPr>
          <p:cNvCxnSpPr>
            <a:cxnSpLocks/>
          </p:cNvCxnSpPr>
          <p:nvPr/>
        </p:nvCxnSpPr>
        <p:spPr>
          <a:xfrm>
            <a:off x="7177217" y="4770783"/>
            <a:ext cx="449193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1A1205E-949F-41FA-84CD-6E791A407825}"/>
              </a:ext>
            </a:extLst>
          </p:cNvPr>
          <p:cNvCxnSpPr>
            <a:cxnSpLocks/>
          </p:cNvCxnSpPr>
          <p:nvPr/>
        </p:nvCxnSpPr>
        <p:spPr>
          <a:xfrm>
            <a:off x="4147930" y="5022574"/>
            <a:ext cx="752122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CF62C1-B747-43E7-93AF-A271254304C4}"/>
              </a:ext>
            </a:extLst>
          </p:cNvPr>
          <p:cNvCxnSpPr>
            <a:cxnSpLocks/>
          </p:cNvCxnSpPr>
          <p:nvPr/>
        </p:nvCxnSpPr>
        <p:spPr>
          <a:xfrm>
            <a:off x="4147930" y="5300869"/>
            <a:ext cx="752122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6186766-ED07-47E8-B84B-550CCB2DF2E4}"/>
              </a:ext>
            </a:extLst>
          </p:cNvPr>
          <p:cNvCxnSpPr>
            <a:cxnSpLocks/>
          </p:cNvCxnSpPr>
          <p:nvPr/>
        </p:nvCxnSpPr>
        <p:spPr>
          <a:xfrm>
            <a:off x="4147930" y="5539408"/>
            <a:ext cx="752122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28ABD86-1495-42AB-BFD1-A21BF7C4CF4D}"/>
              </a:ext>
            </a:extLst>
          </p:cNvPr>
          <p:cNvCxnSpPr>
            <a:cxnSpLocks/>
          </p:cNvCxnSpPr>
          <p:nvPr/>
        </p:nvCxnSpPr>
        <p:spPr>
          <a:xfrm>
            <a:off x="4147930" y="5817705"/>
            <a:ext cx="752122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896948-74C1-44C0-BBBC-3360FD1916D4}"/>
              </a:ext>
            </a:extLst>
          </p:cNvPr>
          <p:cNvCxnSpPr>
            <a:cxnSpLocks/>
          </p:cNvCxnSpPr>
          <p:nvPr/>
        </p:nvCxnSpPr>
        <p:spPr>
          <a:xfrm>
            <a:off x="4147930" y="6121150"/>
            <a:ext cx="385638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5C5B0CC-12CF-4A2B-B251-C94B67E379BD}"/>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8686320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65018" y="192482"/>
            <a:ext cx="1100413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p:txBody>
      </p:sp>
      <p:pic>
        <p:nvPicPr>
          <p:cNvPr id="9" name="Picture 8" descr="Text&#10;&#10;Description automatically generated">
            <a:extLst>
              <a:ext uri="{FF2B5EF4-FFF2-40B4-BE49-F238E27FC236}">
                <a16:creationId xmlns:a16="http://schemas.microsoft.com/office/drawing/2014/main" id="{93848B25-B076-49E5-B6C8-9DC6FA942E0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30591" y="2498581"/>
            <a:ext cx="11458397" cy="3390055"/>
          </a:xfrm>
          <a:prstGeom prst="rect">
            <a:avLst/>
          </a:prstGeom>
        </p:spPr>
      </p:pic>
      <p:sp>
        <p:nvSpPr>
          <p:cNvPr id="13" name="Rectangle 12">
            <a:extLst>
              <a:ext uri="{FF2B5EF4-FFF2-40B4-BE49-F238E27FC236}">
                <a16:creationId xmlns:a16="http://schemas.microsoft.com/office/drawing/2014/main" id="{B57327E6-9E52-43E0-ACAA-13A9181B6973}"/>
              </a:ext>
            </a:extLst>
          </p:cNvPr>
          <p:cNvSpPr/>
          <p:nvPr/>
        </p:nvSpPr>
        <p:spPr>
          <a:xfrm>
            <a:off x="573634" y="3002507"/>
            <a:ext cx="3070318" cy="426493"/>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F35CE45-E2B2-4476-ABC8-943591E24070}"/>
              </a:ext>
            </a:extLst>
          </p:cNvPr>
          <p:cNvSpPr/>
          <p:nvPr/>
        </p:nvSpPr>
        <p:spPr>
          <a:xfrm>
            <a:off x="573633" y="3402108"/>
            <a:ext cx="7028169" cy="426493"/>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53C0D01-CE1A-482E-8BA2-D2AC45DF24F9}"/>
              </a:ext>
            </a:extLst>
          </p:cNvPr>
          <p:cNvSpPr/>
          <p:nvPr/>
        </p:nvSpPr>
        <p:spPr>
          <a:xfrm>
            <a:off x="766255" y="4891988"/>
            <a:ext cx="8950951" cy="426493"/>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1ED6EAE-460C-49C9-8DD4-05540809ADBD}"/>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5.29</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2082421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65018" y="192482"/>
            <a:ext cx="1100413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p:txBody>
      </p:sp>
      <p:pic>
        <p:nvPicPr>
          <p:cNvPr id="3" name="Picture 2" descr="Text&#10;&#10;Description automatically generated">
            <a:extLst>
              <a:ext uri="{FF2B5EF4-FFF2-40B4-BE49-F238E27FC236}">
                <a16:creationId xmlns:a16="http://schemas.microsoft.com/office/drawing/2014/main" id="{9320AA8E-851F-4027-A272-058A54C6BA22}"/>
              </a:ext>
            </a:extLst>
          </p:cNvPr>
          <p:cNvPicPr>
            <a:picLocks noChangeAspect="1"/>
          </p:cNvPicPr>
          <p:nvPr/>
        </p:nvPicPr>
        <p:blipFill>
          <a:blip r:embed="rId3"/>
          <a:stretch>
            <a:fillRect/>
          </a:stretch>
        </p:blipFill>
        <p:spPr>
          <a:xfrm>
            <a:off x="469211" y="2063154"/>
            <a:ext cx="11061319" cy="4181328"/>
          </a:xfrm>
          <a:prstGeom prst="rect">
            <a:avLst/>
          </a:prstGeom>
        </p:spPr>
      </p:pic>
      <p:sp>
        <p:nvSpPr>
          <p:cNvPr id="13" name="Rectangle 12">
            <a:extLst>
              <a:ext uri="{FF2B5EF4-FFF2-40B4-BE49-F238E27FC236}">
                <a16:creationId xmlns:a16="http://schemas.microsoft.com/office/drawing/2014/main" id="{B57327E6-9E52-43E0-ACAA-13A9181B6973}"/>
              </a:ext>
            </a:extLst>
          </p:cNvPr>
          <p:cNvSpPr/>
          <p:nvPr/>
        </p:nvSpPr>
        <p:spPr>
          <a:xfrm>
            <a:off x="2342354" y="3729378"/>
            <a:ext cx="4194923" cy="324007"/>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9953CAC-7F43-4220-B1EB-F07DF4D746C5}"/>
              </a:ext>
            </a:extLst>
          </p:cNvPr>
          <p:cNvSpPr/>
          <p:nvPr/>
        </p:nvSpPr>
        <p:spPr>
          <a:xfrm>
            <a:off x="2685824" y="5910738"/>
            <a:ext cx="2268314" cy="324007"/>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C404EBE-2F62-474B-9965-AD8673F14A35}"/>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8471287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65018" y="192482"/>
            <a:ext cx="1119404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535152" y="1065738"/>
            <a:ext cx="5115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p:txBody>
      </p:sp>
      <p:pic>
        <p:nvPicPr>
          <p:cNvPr id="4" name="Picture 3" descr="Graphical user interface, text&#10;&#10;Description automatically generated">
            <a:extLst>
              <a:ext uri="{FF2B5EF4-FFF2-40B4-BE49-F238E27FC236}">
                <a16:creationId xmlns:a16="http://schemas.microsoft.com/office/drawing/2014/main" id="{E5298684-0B47-4C63-BD04-81A6F8BDBDFA}"/>
              </a:ext>
            </a:extLst>
          </p:cNvPr>
          <p:cNvPicPr>
            <a:picLocks noChangeAspect="1"/>
          </p:cNvPicPr>
          <p:nvPr/>
        </p:nvPicPr>
        <p:blipFill>
          <a:blip r:embed="rId3"/>
          <a:stretch>
            <a:fillRect/>
          </a:stretch>
        </p:blipFill>
        <p:spPr>
          <a:xfrm>
            <a:off x="535152" y="1790700"/>
            <a:ext cx="9000644" cy="1638300"/>
          </a:xfrm>
          <a:prstGeom prst="rect">
            <a:avLst/>
          </a:prstGeom>
        </p:spPr>
      </p:pic>
      <p:pic>
        <p:nvPicPr>
          <p:cNvPr id="6" name="Picture 5" descr="Text&#10;&#10;Description automatically generated">
            <a:extLst>
              <a:ext uri="{FF2B5EF4-FFF2-40B4-BE49-F238E27FC236}">
                <a16:creationId xmlns:a16="http://schemas.microsoft.com/office/drawing/2014/main" id="{373A91BE-ACAB-415C-8113-4273AC4B2F4A}"/>
              </a:ext>
            </a:extLst>
          </p:cNvPr>
          <p:cNvPicPr>
            <a:picLocks noChangeAspect="1"/>
          </p:cNvPicPr>
          <p:nvPr/>
        </p:nvPicPr>
        <p:blipFill>
          <a:blip r:embed="rId4"/>
          <a:stretch>
            <a:fillRect/>
          </a:stretch>
        </p:blipFill>
        <p:spPr>
          <a:xfrm>
            <a:off x="536812" y="3367483"/>
            <a:ext cx="11211581" cy="3412220"/>
          </a:xfrm>
          <a:prstGeom prst="rect">
            <a:avLst/>
          </a:prstGeom>
        </p:spPr>
      </p:pic>
      <p:sp>
        <p:nvSpPr>
          <p:cNvPr id="9" name="Rectangle 8">
            <a:extLst>
              <a:ext uri="{FF2B5EF4-FFF2-40B4-BE49-F238E27FC236}">
                <a16:creationId xmlns:a16="http://schemas.microsoft.com/office/drawing/2014/main" id="{62B95C31-7897-4BD2-8DDC-6D6F63217F01}"/>
              </a:ext>
            </a:extLst>
          </p:cNvPr>
          <p:cNvSpPr/>
          <p:nvPr/>
        </p:nvSpPr>
        <p:spPr>
          <a:xfrm>
            <a:off x="-56042" y="6419668"/>
            <a:ext cx="692932"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9674711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65018" y="192482"/>
            <a:ext cx="1119404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535152" y="1065738"/>
            <a:ext cx="5115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p:txBody>
      </p:sp>
      <p:pic>
        <p:nvPicPr>
          <p:cNvPr id="3" name="Picture 2">
            <a:extLst>
              <a:ext uri="{FF2B5EF4-FFF2-40B4-BE49-F238E27FC236}">
                <a16:creationId xmlns:a16="http://schemas.microsoft.com/office/drawing/2014/main" id="{234147A1-66FC-4184-AE6C-4E505F39B9FB}"/>
              </a:ext>
            </a:extLst>
          </p:cNvPr>
          <p:cNvPicPr>
            <a:picLocks noChangeAspect="1"/>
          </p:cNvPicPr>
          <p:nvPr/>
        </p:nvPicPr>
        <p:blipFill>
          <a:blip r:embed="rId3"/>
          <a:stretch>
            <a:fillRect/>
          </a:stretch>
        </p:blipFill>
        <p:spPr>
          <a:xfrm>
            <a:off x="507856" y="1885143"/>
            <a:ext cx="11143445" cy="823182"/>
          </a:xfrm>
          <a:prstGeom prst="rect">
            <a:avLst/>
          </a:prstGeom>
        </p:spPr>
      </p:pic>
      <p:pic>
        <p:nvPicPr>
          <p:cNvPr id="14" name="Picture 13" descr="Text&#10;&#10;Description automatically generated">
            <a:extLst>
              <a:ext uri="{FF2B5EF4-FFF2-40B4-BE49-F238E27FC236}">
                <a16:creationId xmlns:a16="http://schemas.microsoft.com/office/drawing/2014/main" id="{1F501ADD-9E8D-4FDE-BB4E-02946805DE7F}"/>
              </a:ext>
            </a:extLst>
          </p:cNvPr>
          <p:cNvPicPr>
            <a:picLocks noChangeAspect="1"/>
          </p:cNvPicPr>
          <p:nvPr/>
        </p:nvPicPr>
        <p:blipFill>
          <a:blip r:embed="rId4"/>
          <a:stretch>
            <a:fillRect/>
          </a:stretch>
        </p:blipFill>
        <p:spPr>
          <a:xfrm>
            <a:off x="535153" y="3131508"/>
            <a:ext cx="11143444" cy="2885630"/>
          </a:xfrm>
          <a:prstGeom prst="rect">
            <a:avLst/>
          </a:prstGeom>
        </p:spPr>
      </p:pic>
      <p:sp>
        <p:nvSpPr>
          <p:cNvPr id="9" name="Rectangle 8">
            <a:extLst>
              <a:ext uri="{FF2B5EF4-FFF2-40B4-BE49-F238E27FC236}">
                <a16:creationId xmlns:a16="http://schemas.microsoft.com/office/drawing/2014/main" id="{7601707F-2E76-403A-BF8F-9B8565733CFA}"/>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298333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65018" y="192482"/>
            <a:ext cx="1119404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535152" y="1065738"/>
            <a:ext cx="5115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p:txBody>
      </p:sp>
      <p:pic>
        <p:nvPicPr>
          <p:cNvPr id="4" name="Picture 3" descr="Text&#10;&#10;Description automatically generated">
            <a:extLst>
              <a:ext uri="{FF2B5EF4-FFF2-40B4-BE49-F238E27FC236}">
                <a16:creationId xmlns:a16="http://schemas.microsoft.com/office/drawing/2014/main" id="{6BAE4A4B-80C6-4F83-AFC7-C6F9BFDB4972}"/>
              </a:ext>
            </a:extLst>
          </p:cNvPr>
          <p:cNvPicPr>
            <a:picLocks noChangeAspect="1"/>
          </p:cNvPicPr>
          <p:nvPr/>
        </p:nvPicPr>
        <p:blipFill>
          <a:blip r:embed="rId3"/>
          <a:stretch>
            <a:fillRect/>
          </a:stretch>
        </p:blipFill>
        <p:spPr>
          <a:xfrm>
            <a:off x="1129659" y="1735253"/>
            <a:ext cx="9932681" cy="4969860"/>
          </a:xfrm>
          <a:prstGeom prst="rect">
            <a:avLst/>
          </a:prstGeom>
        </p:spPr>
      </p:pic>
      <p:sp>
        <p:nvSpPr>
          <p:cNvPr id="9" name="Rectangle 8">
            <a:extLst>
              <a:ext uri="{FF2B5EF4-FFF2-40B4-BE49-F238E27FC236}">
                <a16:creationId xmlns:a16="http://schemas.microsoft.com/office/drawing/2014/main" id="{87B18D97-838C-4B82-BF7B-58EF34832C9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6993059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65018" y="192482"/>
            <a:ext cx="1119404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535152" y="1065738"/>
            <a:ext cx="5115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p:txBody>
      </p:sp>
      <p:pic>
        <p:nvPicPr>
          <p:cNvPr id="3" name="Picture 2" descr="Text&#10;&#10;Description automatically generated">
            <a:extLst>
              <a:ext uri="{FF2B5EF4-FFF2-40B4-BE49-F238E27FC236}">
                <a16:creationId xmlns:a16="http://schemas.microsoft.com/office/drawing/2014/main" id="{A02AB8AC-63D0-4897-83EA-FA7859E805F6}"/>
              </a:ext>
            </a:extLst>
          </p:cNvPr>
          <p:cNvPicPr>
            <a:picLocks noChangeAspect="1"/>
          </p:cNvPicPr>
          <p:nvPr/>
        </p:nvPicPr>
        <p:blipFill>
          <a:blip r:embed="rId3"/>
          <a:stretch>
            <a:fillRect/>
          </a:stretch>
        </p:blipFill>
        <p:spPr>
          <a:xfrm>
            <a:off x="665018" y="1838664"/>
            <a:ext cx="11252177" cy="4634140"/>
          </a:xfrm>
          <a:prstGeom prst="rect">
            <a:avLst/>
          </a:prstGeom>
        </p:spPr>
      </p:pic>
      <p:sp>
        <p:nvSpPr>
          <p:cNvPr id="13" name="Rectangle 12">
            <a:extLst>
              <a:ext uri="{FF2B5EF4-FFF2-40B4-BE49-F238E27FC236}">
                <a16:creationId xmlns:a16="http://schemas.microsoft.com/office/drawing/2014/main" id="{68DEB9D0-4B57-42DD-A91A-54767187055D}"/>
              </a:ext>
            </a:extLst>
          </p:cNvPr>
          <p:cNvSpPr/>
          <p:nvPr/>
        </p:nvSpPr>
        <p:spPr>
          <a:xfrm>
            <a:off x="665017" y="3541822"/>
            <a:ext cx="11194047" cy="2226050"/>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3DA76AE-282E-4C16-A98E-B3C3B41767A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9264624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65018" y="192482"/>
            <a:ext cx="1119404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535152" y="1065738"/>
            <a:ext cx="5115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p:txBody>
      </p:sp>
      <p:sp>
        <p:nvSpPr>
          <p:cNvPr id="9" name="Rectangle 8">
            <a:extLst>
              <a:ext uri="{FF2B5EF4-FFF2-40B4-BE49-F238E27FC236}">
                <a16:creationId xmlns:a16="http://schemas.microsoft.com/office/drawing/2014/main" id="{F3DA76AE-282E-4C16-A98E-B3C3B41767A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5.31</a:t>
            </a:r>
          </a:p>
        </p:txBody>
      </p:sp>
      <p:pic>
        <p:nvPicPr>
          <p:cNvPr id="4" name="Picture 3">
            <a:extLst>
              <a:ext uri="{FF2B5EF4-FFF2-40B4-BE49-F238E27FC236}">
                <a16:creationId xmlns:a16="http://schemas.microsoft.com/office/drawing/2014/main" id="{EB0E8997-0B47-488A-B362-0131300F8C49}"/>
              </a:ext>
            </a:extLst>
          </p:cNvPr>
          <p:cNvPicPr>
            <a:picLocks noChangeAspect="1"/>
          </p:cNvPicPr>
          <p:nvPr/>
        </p:nvPicPr>
        <p:blipFill>
          <a:blip r:embed="rId3"/>
          <a:stretch>
            <a:fillRect/>
          </a:stretch>
        </p:blipFill>
        <p:spPr>
          <a:xfrm>
            <a:off x="1271587" y="1685179"/>
            <a:ext cx="9648825" cy="5019675"/>
          </a:xfrm>
          <a:prstGeom prst="rect">
            <a:avLst/>
          </a:prstGeom>
        </p:spPr>
      </p:pic>
    </p:spTree>
    <p:extLst>
      <p:ext uri="{BB962C8B-B14F-4D97-AF65-F5344CB8AC3E}">
        <p14:creationId xmlns:p14="http://schemas.microsoft.com/office/powerpoint/2010/main" val="1334889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649374"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1960’s-Modern SEL founded by Yale psychologist and researcher James Comer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Pilot Program in New Haven, CT found great success</a:t>
            </a:r>
          </a:p>
          <a:p>
            <a:pPr marL="1028700" lvl="1" indent="-571500">
              <a:buFont typeface="Arial" panose="020B0604020202020204" pitchFamily="34" charset="0"/>
              <a:buChar char="•"/>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Combined supportive community, student social/psychological well-being, and academic progress </a:t>
            </a:r>
          </a:p>
          <a:p>
            <a:pPr marL="1028700" lvl="1" indent="-571500">
              <a:buFont typeface="Arial" panose="020B0604020202020204" pitchFamily="34" charset="0"/>
              <a:buChar char="•"/>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Guiding principles: </a:t>
            </a:r>
            <a:r>
              <a:rPr kumimoji="0" lang="en-US" sz="3200" b="1" i="0" u="none" strike="noStrike" kern="1200" cap="none" spc="0" normalizeH="0" baseline="0" noProof="0" dirty="0">
                <a:ln>
                  <a:noFill/>
                </a:ln>
                <a:solidFill>
                  <a:srgbClr val="E7E6E6"/>
                </a:solidFill>
                <a:effectLst/>
                <a:uLnTx/>
                <a:uFillTx/>
                <a:latin typeface="Calibri" panose="020F0502020204030204"/>
                <a:ea typeface="+mn-ea"/>
                <a:cs typeface="+mn-cs"/>
              </a:rPr>
              <a:t>collaboration, consensus, no-fault problem solving </a:t>
            </a:r>
            <a:endParaRPr lang="en-US" sz="3200" b="1" dirty="0">
              <a:solidFill>
                <a:srgbClr val="E7E6E6"/>
              </a:solidFill>
              <a:latin typeface="Calibri" panose="020F0502020204030204"/>
            </a:endParaRPr>
          </a:p>
          <a:p>
            <a:pPr marL="1485900" lvl="2" indent="-571500">
              <a:buFont typeface="Arial" panose="020B0604020202020204" pitchFamily="34" charset="0"/>
              <a:buChar char="•"/>
              <a:defRPr/>
            </a:pPr>
            <a:r>
              <a:rPr kumimoji="0" lang="en-US" sz="3200" i="0" u="none" strike="noStrike" kern="1200" cap="none" spc="0" normalizeH="0" baseline="0" noProof="0" dirty="0">
                <a:ln>
                  <a:noFill/>
                </a:ln>
                <a:solidFill>
                  <a:srgbClr val="E7E6E6"/>
                </a:solidFill>
                <a:effectLst/>
                <a:uLnTx/>
                <a:uFillTx/>
                <a:latin typeface="Calibri" panose="020F0502020204030204"/>
                <a:ea typeface="+mn-ea"/>
                <a:cs typeface="+mn-cs"/>
              </a:rPr>
              <a:t>setting aside emotions to focus on facts and solutions</a:t>
            </a:r>
            <a:endParaRPr kumimoji="0" lang="en-US" sz="3200" b="1"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A54CC86-5791-4510-9323-BA4D9F000AF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1.14, 1.16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21812346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14" name="Picture 13" descr="Text&#10;&#10;Description automatically generated">
            <a:extLst>
              <a:ext uri="{FF2B5EF4-FFF2-40B4-BE49-F238E27FC236}">
                <a16:creationId xmlns:a16="http://schemas.microsoft.com/office/drawing/2014/main" id="{211747A4-7BC3-45D7-BB10-976CAAF4EE12}"/>
              </a:ext>
            </a:extLst>
          </p:cNvPr>
          <p:cNvPicPr>
            <a:picLocks noChangeAspect="1"/>
          </p:cNvPicPr>
          <p:nvPr/>
        </p:nvPicPr>
        <p:blipFill>
          <a:blip r:embed="rId3"/>
          <a:stretch>
            <a:fillRect/>
          </a:stretch>
        </p:blipFill>
        <p:spPr>
          <a:xfrm>
            <a:off x="2351903" y="1936788"/>
            <a:ext cx="8210550" cy="4714875"/>
          </a:xfrm>
          <a:prstGeom prst="rect">
            <a:avLst/>
          </a:prstGeom>
        </p:spPr>
      </p:pic>
      <p:sp>
        <p:nvSpPr>
          <p:cNvPr id="9" name="Rectangle 8">
            <a:extLst>
              <a:ext uri="{FF2B5EF4-FFF2-40B4-BE49-F238E27FC236}">
                <a16:creationId xmlns:a16="http://schemas.microsoft.com/office/drawing/2014/main" id="{C3F90DDB-E72A-45AF-8968-02AD099C2CCA}"/>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5.32</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6403451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3" name="Picture 2" descr="Graphical user interface, text&#10;&#10;Description automatically generated with medium confidence">
            <a:extLst>
              <a:ext uri="{FF2B5EF4-FFF2-40B4-BE49-F238E27FC236}">
                <a16:creationId xmlns:a16="http://schemas.microsoft.com/office/drawing/2014/main" id="{E0710286-A82F-4836-9843-D1F67425F8E5}"/>
              </a:ext>
            </a:extLst>
          </p:cNvPr>
          <p:cNvPicPr>
            <a:picLocks noChangeAspect="1"/>
          </p:cNvPicPr>
          <p:nvPr/>
        </p:nvPicPr>
        <p:blipFill>
          <a:blip r:embed="rId3"/>
          <a:stretch>
            <a:fillRect/>
          </a:stretch>
        </p:blipFill>
        <p:spPr>
          <a:xfrm>
            <a:off x="295422" y="4585648"/>
            <a:ext cx="7456465" cy="1851404"/>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91B2BCC3-69DC-4FA2-8BF1-FFB310FAC11A}"/>
              </a:ext>
            </a:extLst>
          </p:cNvPr>
          <p:cNvPicPr>
            <a:picLocks noChangeAspect="1"/>
          </p:cNvPicPr>
          <p:nvPr/>
        </p:nvPicPr>
        <p:blipFill>
          <a:blip r:embed="rId4"/>
          <a:stretch>
            <a:fillRect/>
          </a:stretch>
        </p:blipFill>
        <p:spPr>
          <a:xfrm>
            <a:off x="8014482" y="1129667"/>
            <a:ext cx="3619500" cy="5472077"/>
          </a:xfrm>
          <a:prstGeom prst="rect">
            <a:avLst/>
          </a:prstGeom>
        </p:spPr>
      </p:pic>
      <p:pic>
        <p:nvPicPr>
          <p:cNvPr id="13" name="Picture 12" descr="Graphical user interface, text&#10;&#10;Description automatically generated">
            <a:extLst>
              <a:ext uri="{FF2B5EF4-FFF2-40B4-BE49-F238E27FC236}">
                <a16:creationId xmlns:a16="http://schemas.microsoft.com/office/drawing/2014/main" id="{C2B5BC64-7F74-4EEF-8BF5-F9BAC556BFB2}"/>
              </a:ext>
            </a:extLst>
          </p:cNvPr>
          <p:cNvPicPr>
            <a:picLocks noChangeAspect="1"/>
          </p:cNvPicPr>
          <p:nvPr/>
        </p:nvPicPr>
        <p:blipFill>
          <a:blip r:embed="rId5"/>
          <a:stretch>
            <a:fillRect/>
          </a:stretch>
        </p:blipFill>
        <p:spPr>
          <a:xfrm>
            <a:off x="295422" y="2040198"/>
            <a:ext cx="7456465" cy="2200275"/>
          </a:xfrm>
          <a:prstGeom prst="rect">
            <a:avLst/>
          </a:prstGeom>
        </p:spPr>
      </p:pic>
      <p:sp>
        <p:nvSpPr>
          <p:cNvPr id="14" name="Rectangle 13">
            <a:extLst>
              <a:ext uri="{FF2B5EF4-FFF2-40B4-BE49-F238E27FC236}">
                <a16:creationId xmlns:a16="http://schemas.microsoft.com/office/drawing/2014/main" id="{83B49A96-B72A-4173-B017-574A03C4AB7C}"/>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5.6, 5.11, 5.12</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7243083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4" name="Picture 3" descr="Text&#10;&#10;Description automatically generated">
            <a:extLst>
              <a:ext uri="{FF2B5EF4-FFF2-40B4-BE49-F238E27FC236}">
                <a16:creationId xmlns:a16="http://schemas.microsoft.com/office/drawing/2014/main" id="{2FD34FAA-7676-4420-97D7-D96FE60D9323}"/>
              </a:ext>
            </a:extLst>
          </p:cNvPr>
          <p:cNvPicPr>
            <a:picLocks noChangeAspect="1"/>
          </p:cNvPicPr>
          <p:nvPr/>
        </p:nvPicPr>
        <p:blipFill>
          <a:blip r:embed="rId3"/>
          <a:stretch>
            <a:fillRect/>
          </a:stretch>
        </p:blipFill>
        <p:spPr>
          <a:xfrm>
            <a:off x="183949" y="2138973"/>
            <a:ext cx="7610475" cy="1752600"/>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29EF2D72-7BCA-4101-A066-0E20ED00E2EB}"/>
              </a:ext>
            </a:extLst>
          </p:cNvPr>
          <p:cNvPicPr>
            <a:picLocks noChangeAspect="1"/>
          </p:cNvPicPr>
          <p:nvPr/>
        </p:nvPicPr>
        <p:blipFill>
          <a:blip r:embed="rId4"/>
          <a:stretch>
            <a:fillRect/>
          </a:stretch>
        </p:blipFill>
        <p:spPr>
          <a:xfrm>
            <a:off x="3989186" y="4221509"/>
            <a:ext cx="7381875" cy="2114550"/>
          </a:xfrm>
          <a:prstGeom prst="rect">
            <a:avLst/>
          </a:prstGeom>
        </p:spPr>
      </p:pic>
      <p:sp>
        <p:nvSpPr>
          <p:cNvPr id="13" name="Rectangle 12">
            <a:extLst>
              <a:ext uri="{FF2B5EF4-FFF2-40B4-BE49-F238E27FC236}">
                <a16:creationId xmlns:a16="http://schemas.microsoft.com/office/drawing/2014/main" id="{9A66DEFC-FCD1-46B2-969C-D4092D808775}"/>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5.32, 5.33</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1351684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9" name="Picture 8" descr="Text&#10;&#10;Description automatically generated">
            <a:extLst>
              <a:ext uri="{FF2B5EF4-FFF2-40B4-BE49-F238E27FC236}">
                <a16:creationId xmlns:a16="http://schemas.microsoft.com/office/drawing/2014/main" id="{1C9497FC-2AC6-4177-8AFA-16C60E97D2E2}"/>
              </a:ext>
            </a:extLst>
          </p:cNvPr>
          <p:cNvPicPr>
            <a:picLocks noChangeAspect="1"/>
          </p:cNvPicPr>
          <p:nvPr/>
        </p:nvPicPr>
        <p:blipFill>
          <a:blip r:embed="rId3"/>
          <a:stretch>
            <a:fillRect/>
          </a:stretch>
        </p:blipFill>
        <p:spPr>
          <a:xfrm>
            <a:off x="6496334" y="3234330"/>
            <a:ext cx="5052391" cy="3523950"/>
          </a:xfrm>
          <a:prstGeom prst="rect">
            <a:avLst/>
          </a:prstGeom>
        </p:spPr>
      </p:pic>
      <p:pic>
        <p:nvPicPr>
          <p:cNvPr id="14" name="Picture 13" descr="Text&#10;&#10;Description automatically generated">
            <a:extLst>
              <a:ext uri="{FF2B5EF4-FFF2-40B4-BE49-F238E27FC236}">
                <a16:creationId xmlns:a16="http://schemas.microsoft.com/office/drawing/2014/main" id="{7AF5CE16-A4B8-474E-8084-C4C783CF59B8}"/>
              </a:ext>
            </a:extLst>
          </p:cNvPr>
          <p:cNvPicPr>
            <a:picLocks noChangeAspect="1"/>
          </p:cNvPicPr>
          <p:nvPr/>
        </p:nvPicPr>
        <p:blipFill>
          <a:blip r:embed="rId4"/>
          <a:stretch>
            <a:fillRect/>
          </a:stretch>
        </p:blipFill>
        <p:spPr>
          <a:xfrm>
            <a:off x="139309" y="2024986"/>
            <a:ext cx="6076428" cy="4311073"/>
          </a:xfrm>
          <a:prstGeom prst="rect">
            <a:avLst/>
          </a:prstGeom>
        </p:spPr>
      </p:pic>
      <p:pic>
        <p:nvPicPr>
          <p:cNvPr id="4" name="Picture 3" descr="A picture containing text, book&#10;&#10;Description automatically generated">
            <a:extLst>
              <a:ext uri="{FF2B5EF4-FFF2-40B4-BE49-F238E27FC236}">
                <a16:creationId xmlns:a16="http://schemas.microsoft.com/office/drawing/2014/main" id="{1EF00F17-FC79-40D1-B863-AB56E6712315}"/>
              </a:ext>
            </a:extLst>
          </p:cNvPr>
          <p:cNvPicPr>
            <a:picLocks noChangeAspect="1"/>
          </p:cNvPicPr>
          <p:nvPr/>
        </p:nvPicPr>
        <p:blipFill>
          <a:blip r:embed="rId5"/>
          <a:stretch>
            <a:fillRect/>
          </a:stretch>
        </p:blipFill>
        <p:spPr>
          <a:xfrm>
            <a:off x="8725986" y="1433015"/>
            <a:ext cx="2822739" cy="1992307"/>
          </a:xfrm>
          <a:prstGeom prst="rect">
            <a:avLst/>
          </a:prstGeom>
        </p:spPr>
      </p:pic>
      <p:sp>
        <p:nvSpPr>
          <p:cNvPr id="13" name="Rectangle 12">
            <a:extLst>
              <a:ext uri="{FF2B5EF4-FFF2-40B4-BE49-F238E27FC236}">
                <a16:creationId xmlns:a16="http://schemas.microsoft.com/office/drawing/2014/main" id="{A5FF77B2-C26B-43A4-AB7D-D8B010A8EB99}"/>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5.13</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9090404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6" name="Picture 5" descr="A picture containing text&#10;&#10;Description automatically generated">
            <a:extLst>
              <a:ext uri="{FF2B5EF4-FFF2-40B4-BE49-F238E27FC236}">
                <a16:creationId xmlns:a16="http://schemas.microsoft.com/office/drawing/2014/main" id="{9ACC57C7-8568-40FE-B1DC-B70369DC21EC}"/>
              </a:ext>
            </a:extLst>
          </p:cNvPr>
          <p:cNvPicPr>
            <a:picLocks noChangeAspect="1"/>
          </p:cNvPicPr>
          <p:nvPr/>
        </p:nvPicPr>
        <p:blipFill>
          <a:blip r:embed="rId3"/>
          <a:stretch>
            <a:fillRect/>
          </a:stretch>
        </p:blipFill>
        <p:spPr>
          <a:xfrm>
            <a:off x="2341678" y="1955948"/>
            <a:ext cx="7246047" cy="4893318"/>
          </a:xfrm>
          <a:prstGeom prst="rect">
            <a:avLst/>
          </a:prstGeom>
        </p:spPr>
      </p:pic>
      <p:sp>
        <p:nvSpPr>
          <p:cNvPr id="9" name="Rectangle 8">
            <a:extLst>
              <a:ext uri="{FF2B5EF4-FFF2-40B4-BE49-F238E27FC236}">
                <a16:creationId xmlns:a16="http://schemas.microsoft.com/office/drawing/2014/main" id="{48F2796A-ED8A-42E2-94D3-E8945698B521}"/>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8110322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3" name="Picture 2" descr="Graphical user interface, text, application, email&#10;&#10;Description automatically generated">
            <a:extLst>
              <a:ext uri="{FF2B5EF4-FFF2-40B4-BE49-F238E27FC236}">
                <a16:creationId xmlns:a16="http://schemas.microsoft.com/office/drawing/2014/main" id="{098E4666-638D-4BD3-B2AA-73D9CD44B8C2}"/>
              </a:ext>
            </a:extLst>
          </p:cNvPr>
          <p:cNvPicPr>
            <a:picLocks noChangeAspect="1"/>
          </p:cNvPicPr>
          <p:nvPr/>
        </p:nvPicPr>
        <p:blipFill>
          <a:blip r:embed="rId3"/>
          <a:stretch>
            <a:fillRect/>
          </a:stretch>
        </p:blipFill>
        <p:spPr>
          <a:xfrm>
            <a:off x="831273" y="2259359"/>
            <a:ext cx="10582275" cy="4076700"/>
          </a:xfrm>
          <a:prstGeom prst="rect">
            <a:avLst/>
          </a:prstGeom>
        </p:spPr>
      </p:pic>
      <p:sp>
        <p:nvSpPr>
          <p:cNvPr id="9" name="Rectangle 8">
            <a:extLst>
              <a:ext uri="{FF2B5EF4-FFF2-40B4-BE49-F238E27FC236}">
                <a16:creationId xmlns:a16="http://schemas.microsoft.com/office/drawing/2014/main" id="{D93A3374-0C81-4A78-B5A5-0C529508FF91}"/>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610940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3" name="Picture 2" descr="Graphical user interface, text, application, email&#10;&#10;Description automatically generated">
            <a:extLst>
              <a:ext uri="{FF2B5EF4-FFF2-40B4-BE49-F238E27FC236}">
                <a16:creationId xmlns:a16="http://schemas.microsoft.com/office/drawing/2014/main" id="{5E3A66C1-B820-4DB4-8C31-60F1500BEF7D}"/>
              </a:ext>
            </a:extLst>
          </p:cNvPr>
          <p:cNvPicPr>
            <a:picLocks noChangeAspect="1"/>
          </p:cNvPicPr>
          <p:nvPr/>
        </p:nvPicPr>
        <p:blipFill>
          <a:blip r:embed="rId3"/>
          <a:stretch>
            <a:fillRect/>
          </a:stretch>
        </p:blipFill>
        <p:spPr>
          <a:xfrm>
            <a:off x="128303" y="2054504"/>
            <a:ext cx="8106470" cy="2381017"/>
          </a:xfrm>
          <a:prstGeom prst="rect">
            <a:avLst/>
          </a:prstGeom>
        </p:spPr>
      </p:pic>
      <p:pic>
        <p:nvPicPr>
          <p:cNvPr id="5" name="Picture 4" descr="Text, letter&#10;&#10;Description automatically generated">
            <a:extLst>
              <a:ext uri="{FF2B5EF4-FFF2-40B4-BE49-F238E27FC236}">
                <a16:creationId xmlns:a16="http://schemas.microsoft.com/office/drawing/2014/main" id="{8C4DDF80-EE9F-446E-A015-DCDC2E421C5C}"/>
              </a:ext>
            </a:extLst>
          </p:cNvPr>
          <p:cNvPicPr>
            <a:picLocks noChangeAspect="1"/>
          </p:cNvPicPr>
          <p:nvPr/>
        </p:nvPicPr>
        <p:blipFill>
          <a:blip r:embed="rId4"/>
          <a:stretch>
            <a:fillRect/>
          </a:stretch>
        </p:blipFill>
        <p:spPr>
          <a:xfrm>
            <a:off x="8401893" y="1046433"/>
            <a:ext cx="3249806" cy="5798741"/>
          </a:xfrm>
          <a:prstGeom prst="rect">
            <a:avLst/>
          </a:prstGeom>
        </p:spPr>
      </p:pic>
      <p:sp>
        <p:nvSpPr>
          <p:cNvPr id="13" name="Rectangle 12">
            <a:extLst>
              <a:ext uri="{FF2B5EF4-FFF2-40B4-BE49-F238E27FC236}">
                <a16:creationId xmlns:a16="http://schemas.microsoft.com/office/drawing/2014/main" id="{83A48342-1351-42EC-AFD8-CE01F61A5FE2}"/>
              </a:ext>
            </a:extLst>
          </p:cNvPr>
          <p:cNvSpPr/>
          <p:nvPr/>
        </p:nvSpPr>
        <p:spPr>
          <a:xfrm>
            <a:off x="2542017" y="5133481"/>
            <a:ext cx="5832767"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a:solidFill>
                  <a:schemeClr val="bg1"/>
                </a:solidFill>
                <a:effectLst/>
                <a:latin typeface="source sans pro" panose="020B0503030403020204" pitchFamily="34" charset="0"/>
              </a:rPr>
              <a:t>Screenshot of fifth grade materials included in Positive Prevention Plus provided to The Daily Caller News Foundation</a:t>
            </a:r>
            <a:endParaRPr kumimoji="0" lang="en-US" sz="2400" b="0"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1FB20E5-00CB-4C5C-AAB4-648E77DEBE2D}"/>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5.27, 5.36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864429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sp>
        <p:nvSpPr>
          <p:cNvPr id="13" name="Rectangle 12">
            <a:extLst>
              <a:ext uri="{FF2B5EF4-FFF2-40B4-BE49-F238E27FC236}">
                <a16:creationId xmlns:a16="http://schemas.microsoft.com/office/drawing/2014/main" id="{83A48342-1351-42EC-AFD8-CE01F61A5FE2}"/>
              </a:ext>
            </a:extLst>
          </p:cNvPr>
          <p:cNvSpPr/>
          <p:nvPr/>
        </p:nvSpPr>
        <p:spPr>
          <a:xfrm>
            <a:off x="444776" y="3607351"/>
            <a:ext cx="6196082"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Screenshot of fifth grade materials included in Positive Prevention Plus provided to The Daily Caller News Foundation</a:t>
            </a:r>
            <a:endParaRPr kumimoji="0" lang="en-US" sz="24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4" name="Picture 3" descr="Text&#10;&#10;Description automatically generated">
            <a:extLst>
              <a:ext uri="{FF2B5EF4-FFF2-40B4-BE49-F238E27FC236}">
                <a16:creationId xmlns:a16="http://schemas.microsoft.com/office/drawing/2014/main" id="{FD77CA30-820E-4777-B5B7-3DE9E3488DE0}"/>
              </a:ext>
            </a:extLst>
          </p:cNvPr>
          <p:cNvPicPr>
            <a:picLocks noChangeAspect="1"/>
          </p:cNvPicPr>
          <p:nvPr/>
        </p:nvPicPr>
        <p:blipFill>
          <a:blip r:embed="rId3"/>
          <a:stretch>
            <a:fillRect/>
          </a:stretch>
        </p:blipFill>
        <p:spPr>
          <a:xfrm>
            <a:off x="6790212" y="1230573"/>
            <a:ext cx="4723114" cy="5618693"/>
          </a:xfrm>
          <a:prstGeom prst="rect">
            <a:avLst/>
          </a:prstGeom>
        </p:spPr>
      </p:pic>
      <p:sp>
        <p:nvSpPr>
          <p:cNvPr id="9" name="Rectangle 8">
            <a:extLst>
              <a:ext uri="{FF2B5EF4-FFF2-40B4-BE49-F238E27FC236}">
                <a16:creationId xmlns:a16="http://schemas.microsoft.com/office/drawing/2014/main" id="{4373DD61-6040-4DD9-A30B-EDB1FC8D74DE}"/>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0249532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sp>
        <p:nvSpPr>
          <p:cNvPr id="13" name="Rectangle 12">
            <a:extLst>
              <a:ext uri="{FF2B5EF4-FFF2-40B4-BE49-F238E27FC236}">
                <a16:creationId xmlns:a16="http://schemas.microsoft.com/office/drawing/2014/main" id="{83A48342-1351-42EC-AFD8-CE01F61A5FE2}"/>
              </a:ext>
            </a:extLst>
          </p:cNvPr>
          <p:cNvSpPr/>
          <p:nvPr/>
        </p:nvSpPr>
        <p:spPr>
          <a:xfrm>
            <a:off x="444776" y="3607351"/>
            <a:ext cx="6196082"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Screenshot of fifth grade materials included in Positive Prevention Plus provided to The Daily Caller News Foundation</a:t>
            </a:r>
            <a:endParaRPr kumimoji="0" lang="en-US" sz="24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9" name="Picture 8" descr="Text&#10;&#10;Description automatically generated">
            <a:extLst>
              <a:ext uri="{FF2B5EF4-FFF2-40B4-BE49-F238E27FC236}">
                <a16:creationId xmlns:a16="http://schemas.microsoft.com/office/drawing/2014/main" id="{37FF31AC-A175-42CA-8DEC-DB2DA264F6D9}"/>
              </a:ext>
            </a:extLst>
          </p:cNvPr>
          <p:cNvPicPr>
            <a:picLocks noChangeAspect="1"/>
          </p:cNvPicPr>
          <p:nvPr/>
        </p:nvPicPr>
        <p:blipFill>
          <a:blip r:embed="rId3"/>
          <a:stretch>
            <a:fillRect/>
          </a:stretch>
        </p:blipFill>
        <p:spPr>
          <a:xfrm>
            <a:off x="7070163" y="1129667"/>
            <a:ext cx="4427076" cy="5719599"/>
          </a:xfrm>
          <a:prstGeom prst="rect">
            <a:avLst/>
          </a:prstGeom>
        </p:spPr>
      </p:pic>
      <p:sp>
        <p:nvSpPr>
          <p:cNvPr id="14" name="Rectangle 13">
            <a:extLst>
              <a:ext uri="{FF2B5EF4-FFF2-40B4-BE49-F238E27FC236}">
                <a16:creationId xmlns:a16="http://schemas.microsoft.com/office/drawing/2014/main" id="{A4023C94-73EF-406F-A5C2-649929B29C73}"/>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6065842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6563EC9-B0AE-1355-B2DC-420257ACDED0}"/>
              </a:ext>
            </a:extLst>
          </p:cNvPr>
          <p:cNvSpPr/>
          <p:nvPr/>
        </p:nvSpPr>
        <p:spPr>
          <a:xfrm>
            <a:off x="112895" y="6470392"/>
            <a:ext cx="907483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5.50</a:t>
            </a:r>
          </a:p>
        </p:txBody>
      </p:sp>
      <p:pic>
        <p:nvPicPr>
          <p:cNvPr id="4" name="Picture 3">
            <a:extLst>
              <a:ext uri="{FF2B5EF4-FFF2-40B4-BE49-F238E27FC236}">
                <a16:creationId xmlns:a16="http://schemas.microsoft.com/office/drawing/2014/main" id="{418A32F8-4BB0-2C04-4F31-BC84A71CB753}"/>
              </a:ext>
            </a:extLst>
          </p:cNvPr>
          <p:cNvPicPr>
            <a:picLocks noChangeAspect="1"/>
          </p:cNvPicPr>
          <p:nvPr/>
        </p:nvPicPr>
        <p:blipFill>
          <a:blip r:embed="rId3"/>
          <a:stretch>
            <a:fillRect/>
          </a:stretch>
        </p:blipFill>
        <p:spPr>
          <a:xfrm>
            <a:off x="7794424" y="2960201"/>
            <a:ext cx="4064084" cy="2920722"/>
          </a:xfrm>
          <a:prstGeom prst="rect">
            <a:avLst/>
          </a:prstGeom>
        </p:spPr>
      </p:pic>
      <p:pic>
        <p:nvPicPr>
          <p:cNvPr id="9" name="Picture 8">
            <a:extLst>
              <a:ext uri="{FF2B5EF4-FFF2-40B4-BE49-F238E27FC236}">
                <a16:creationId xmlns:a16="http://schemas.microsoft.com/office/drawing/2014/main" id="{2E7FDF37-A257-0A8F-B6D5-92A6FD301BC0}"/>
              </a:ext>
            </a:extLst>
          </p:cNvPr>
          <p:cNvPicPr>
            <a:picLocks noChangeAspect="1"/>
          </p:cNvPicPr>
          <p:nvPr/>
        </p:nvPicPr>
        <p:blipFill>
          <a:blip r:embed="rId4"/>
          <a:stretch>
            <a:fillRect/>
          </a:stretch>
        </p:blipFill>
        <p:spPr>
          <a:xfrm>
            <a:off x="174221" y="2946067"/>
            <a:ext cx="7153275" cy="2920722"/>
          </a:xfrm>
          <a:prstGeom prst="rect">
            <a:avLst/>
          </a:prstGeom>
        </p:spPr>
      </p:pic>
      <p:sp>
        <p:nvSpPr>
          <p:cNvPr id="13" name="Rectangle 12">
            <a:extLst>
              <a:ext uri="{FF2B5EF4-FFF2-40B4-BE49-F238E27FC236}">
                <a16:creationId xmlns:a16="http://schemas.microsoft.com/office/drawing/2014/main" id="{CF37F910-520C-ACA0-3E7E-7A3303D054E2}"/>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4" name="TextBox 13">
            <a:extLst>
              <a:ext uri="{FF2B5EF4-FFF2-40B4-BE49-F238E27FC236}">
                <a16:creationId xmlns:a16="http://schemas.microsoft.com/office/drawing/2014/main" id="{F945C55C-A216-E518-6165-BF878112D3BD}"/>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spTree>
    <p:extLst>
      <p:ext uri="{BB962C8B-B14F-4D97-AF65-F5344CB8AC3E}">
        <p14:creationId xmlns:p14="http://schemas.microsoft.com/office/powerpoint/2010/main" val="2099353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56986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1994-Collaborative to Advance SEL (CASEL) was founded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1995-SEL publicized through book “Emotional Intelligence-Why it Can Matter More than IQ” written by Daniel Goleman and John Fetzer</a:t>
            </a:r>
          </a:p>
          <a:p>
            <a:pPr marL="1028700" lvl="1" indent="-571500">
              <a:buFont typeface="Arial" panose="020B0604020202020204" pitchFamily="34" charset="0"/>
              <a:buChar char="•"/>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John Fetzer-electrical engineer with spiritual curiosity</a:t>
            </a:r>
          </a:p>
          <a:p>
            <a:pPr marL="1028700" lvl="1" indent="-571500">
              <a:buFont typeface="Arial" panose="020B0604020202020204" pitchFamily="34" charset="0"/>
              <a:buChar char="•"/>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The Fetzer In</a:t>
            </a:r>
            <a:r>
              <a:rPr lang="en-US" sz="3200" dirty="0" err="1">
                <a:solidFill>
                  <a:srgbClr val="E7E6E6"/>
                </a:solidFill>
                <a:latin typeface="Calibri" panose="020F0502020204030204"/>
              </a:rPr>
              <a:t>stitute</a:t>
            </a:r>
            <a:endParaRPr lang="en-US" sz="3200" dirty="0">
              <a:solidFill>
                <a:srgbClr val="E7E6E6"/>
              </a:solidFill>
              <a:latin typeface="Calibri" panose="020F0502020204030204"/>
            </a:endParaRPr>
          </a:p>
          <a:p>
            <a:pPr marL="571500" indent="-571500">
              <a:buFont typeface="Arial" panose="020B0604020202020204" pitchFamily="34" charset="0"/>
              <a:buChar char="•"/>
              <a:defRPr/>
            </a:pPr>
            <a:r>
              <a:rPr lang="en-US" sz="3200" dirty="0">
                <a:solidFill>
                  <a:srgbClr val="E7E6E6"/>
                </a:solidFill>
                <a:latin typeface="Calibri" panose="020F0502020204030204"/>
              </a:rPr>
              <a:t>Be aware: Original SEL is </a:t>
            </a:r>
            <a:r>
              <a:rPr lang="en-US" sz="3200" u="sng" dirty="0">
                <a:solidFill>
                  <a:srgbClr val="E7E6E6"/>
                </a:solidFill>
                <a:latin typeface="Calibri" panose="020F0502020204030204"/>
              </a:rPr>
              <a:t>NOT</a:t>
            </a:r>
            <a:r>
              <a:rPr lang="en-US" sz="3200" dirty="0">
                <a:solidFill>
                  <a:srgbClr val="E7E6E6"/>
                </a:solidFill>
                <a:latin typeface="Calibri" panose="020F0502020204030204"/>
              </a:rPr>
              <a:t> new SEL</a:t>
            </a:r>
          </a:p>
          <a:p>
            <a:pPr marL="1028700" lvl="1" indent="-571500">
              <a:buFont typeface="Arial" panose="020B0604020202020204" pitchFamily="34" charset="0"/>
              <a:buChar char="•"/>
              <a:defRPr/>
            </a:pPr>
            <a:r>
              <a:rPr lang="en-US" sz="3200" dirty="0">
                <a:solidFill>
                  <a:srgbClr val="E7E6E6"/>
                </a:solidFill>
                <a:latin typeface="Calibri" panose="020F0502020204030204"/>
              </a:rPr>
              <a:t>Transition has been gradual, but new definition has been implemented</a:t>
            </a:r>
          </a:p>
        </p:txBody>
      </p:sp>
      <p:sp>
        <p:nvSpPr>
          <p:cNvPr id="9" name="Rectangle 8">
            <a:extLst>
              <a:ext uri="{FF2B5EF4-FFF2-40B4-BE49-F238E27FC236}">
                <a16:creationId xmlns:a16="http://schemas.microsoft.com/office/drawing/2014/main" id="{174783AF-6807-4A95-B67D-CAD12C6A5BC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1.14, 1.26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8827647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2025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535531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CCBOE does </a:t>
            </a:r>
            <a:r>
              <a:rPr lang="en-US" sz="3600" b="1" u="sng" dirty="0">
                <a:solidFill>
                  <a:srgbClr val="E7E6E6"/>
                </a:solidFill>
                <a:latin typeface="Calibri" panose="020F0502020204030204"/>
              </a:rPr>
              <a:t>not</a:t>
            </a:r>
            <a:r>
              <a:rPr lang="en-US" sz="3600" dirty="0">
                <a:solidFill>
                  <a:srgbClr val="E7E6E6"/>
                </a:solidFill>
                <a:latin typeface="Calibri" panose="020F0502020204030204"/>
              </a:rPr>
              <a:t> list these particular education programs at this time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E7E6E6"/>
              </a:solidFill>
              <a:latin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CCBOE </a:t>
            </a:r>
            <a:r>
              <a:rPr lang="en-US" sz="3600" b="1" u="sng" dirty="0">
                <a:solidFill>
                  <a:srgbClr val="E7E6E6"/>
                </a:solidFill>
                <a:latin typeface="Calibri" panose="020F0502020204030204"/>
              </a:rPr>
              <a:t>does</a:t>
            </a:r>
            <a:r>
              <a:rPr lang="en-US" sz="3600" dirty="0">
                <a:solidFill>
                  <a:srgbClr val="E7E6E6"/>
                </a:solidFill>
                <a:latin typeface="Calibri" panose="020F0502020204030204"/>
              </a:rPr>
              <a:t> have sexually sensitive material in libraries to include pornographic, LGBT, and transgender content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E7E6E6"/>
              </a:solidFill>
              <a:latin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CCBOE </a:t>
            </a:r>
            <a:r>
              <a:rPr lang="en-US" sz="3600" b="1" u="sng" dirty="0">
                <a:solidFill>
                  <a:srgbClr val="E7E6E6"/>
                </a:solidFill>
                <a:latin typeface="Calibri" panose="020F0502020204030204"/>
              </a:rPr>
              <a:t>does</a:t>
            </a:r>
            <a:r>
              <a:rPr lang="en-US" sz="3600" dirty="0">
                <a:solidFill>
                  <a:srgbClr val="E7E6E6"/>
                </a:solidFill>
                <a:latin typeface="Calibri" panose="020F0502020204030204"/>
              </a:rPr>
              <a:t> support LGBT training and student outreach programs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298EA1C-554C-4BF9-BFFB-F2DB8CC6547C}"/>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5.23, 5.25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5545559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85740" y="1046034"/>
            <a:ext cx="10420520" cy="34163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WARNING: THE FOLLOWING TWO SLIDES CONTAIN SEXUALLY EXPLICIT MATERIAL FOUND IN COLUMBIA COUNTY SCHOOL LIBRARIES</a:t>
            </a:r>
          </a:p>
        </p:txBody>
      </p:sp>
    </p:spTree>
    <p:extLst>
      <p:ext uri="{BB962C8B-B14F-4D97-AF65-F5344CB8AC3E}">
        <p14:creationId xmlns:p14="http://schemas.microsoft.com/office/powerpoint/2010/main" val="38569187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2025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Media Center </a:t>
            </a:r>
            <a:r>
              <a:rPr lang="en-US" sz="3600" dirty="0">
                <a:solidFill>
                  <a:srgbClr val="E7E6E6"/>
                </a:solidFill>
                <a:latin typeface="Calibri" panose="020F0502020204030204"/>
              </a:rPr>
              <a:t>Titles</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7E0CD-720C-4156-BC0B-954D598529E5}"/>
              </a:ext>
            </a:extLst>
          </p:cNvPr>
          <p:cNvSpPr txBox="1"/>
          <p:nvPr/>
        </p:nvSpPr>
        <p:spPr>
          <a:xfrm>
            <a:off x="219704" y="2147109"/>
            <a:ext cx="11752591" cy="4888582"/>
          </a:xfrm>
          <a:prstGeom prst="rect">
            <a:avLst/>
          </a:prstGeom>
          <a:noFill/>
        </p:spPr>
        <p:txBody>
          <a:bodyPr wrap="square">
            <a:spAutoFit/>
          </a:bodyPr>
          <a:lstStyle/>
          <a:p>
            <a:pPr>
              <a:lnSpc>
                <a:spcPct val="107000"/>
              </a:lnSpc>
              <a:spcAft>
                <a:spcPts val="800"/>
              </a:spcAft>
            </a:pPr>
            <a:r>
              <a:rPr lang="en-US" sz="3200" dirty="0">
                <a:solidFill>
                  <a:schemeClr val="bg1"/>
                </a:solidFill>
                <a:effectLst/>
                <a:ea typeface="Times New Roman" panose="02020603050405020304" pitchFamily="18" charset="0"/>
                <a:cs typeface="Times New Roman" panose="02020603050405020304" pitchFamily="18" charset="0"/>
              </a:rPr>
              <a:t>Hannah took off her shirt and let Justin put his hands up her bra… She came over to my table at lunch, whispered the proposition in my ear, and I had a hard on for the rest of the day… I’ve had my ass grabbed before-no big deal… “Oh my God!” she screamed, “He’s cramming his dick in his pants.”… Don’t worry; Mrs. </a:t>
            </a:r>
            <a:r>
              <a:rPr lang="en-US" sz="3200" dirty="0" err="1">
                <a:solidFill>
                  <a:schemeClr val="bg1"/>
                </a:solidFill>
                <a:effectLst/>
                <a:ea typeface="Times New Roman" panose="02020603050405020304" pitchFamily="18" charset="0"/>
                <a:cs typeface="Times New Roman" panose="02020603050405020304" pitchFamily="18" charset="0"/>
              </a:rPr>
              <a:t>Crimsen</a:t>
            </a:r>
            <a:r>
              <a:rPr lang="en-US" sz="3200" dirty="0">
                <a:solidFill>
                  <a:schemeClr val="bg1"/>
                </a:solidFill>
                <a:effectLst/>
                <a:ea typeface="Times New Roman" panose="02020603050405020304" pitchFamily="18" charset="0"/>
                <a:cs typeface="Times New Roman" panose="02020603050405020304" pitchFamily="18" charset="0"/>
              </a:rPr>
              <a:t>, I thought. No boys in here. No alcohol. No drugs. No fun</a:t>
            </a:r>
            <a:r>
              <a:rPr lang="en-US" sz="3200" dirty="0">
                <a:solidFill>
                  <a:schemeClr val="bg1"/>
                </a:solidFill>
                <a:ea typeface="Times New Roman" panose="02020603050405020304" pitchFamily="18" charset="0"/>
                <a:cs typeface="Times New Roman" panose="02020603050405020304" pitchFamily="18" charset="0"/>
              </a:rPr>
              <a:t>. </a:t>
            </a:r>
          </a:p>
          <a:p>
            <a:pPr>
              <a:lnSpc>
                <a:spcPct val="107000"/>
              </a:lnSpc>
              <a:spcAft>
                <a:spcPts val="800"/>
              </a:spcAft>
            </a:pPr>
            <a:endParaRPr lang="en-US" sz="1400" dirty="0">
              <a:solidFill>
                <a:schemeClr val="bg1"/>
              </a:solidFill>
              <a:ea typeface="Times New Roman" panose="02020603050405020304" pitchFamily="18" charset="0"/>
              <a:cs typeface="Times New Roman" panose="02020603050405020304" pitchFamily="18" charset="0"/>
            </a:endParaRPr>
          </a:p>
          <a:p>
            <a:pPr>
              <a:lnSpc>
                <a:spcPct val="107000"/>
              </a:lnSpc>
              <a:spcAft>
                <a:spcPts val="800"/>
              </a:spcAft>
            </a:pPr>
            <a:r>
              <a:rPr lang="en-US" dirty="0">
                <a:solidFill>
                  <a:schemeClr val="bg1"/>
                </a:solidFill>
                <a:ea typeface="Times New Roman" panose="02020603050405020304" pitchFamily="18" charset="0"/>
                <a:cs typeface="Times New Roman" panose="02020603050405020304" pitchFamily="18" charset="0"/>
              </a:rPr>
              <a:t>Thirteen Reasons Why, found in Greenbrier, Harlem, Evans, Lakeside, and Grovetown High Schools, as well as Columbia Middle School:</a:t>
            </a:r>
            <a:endParaRPr lang="en-US" dirty="0">
              <a:solidFill>
                <a:schemeClr val="bg1"/>
              </a:solidFill>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3200" dirty="0">
              <a:solidFill>
                <a:schemeClr val="bg1"/>
              </a:solidFill>
              <a:effectLst/>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25F2D84E-A941-4979-8DDF-C1081B50E6E6}"/>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314454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2025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Media Center Titles</a:t>
            </a:r>
          </a:p>
        </p:txBody>
      </p:sp>
      <p:sp>
        <p:nvSpPr>
          <p:cNvPr id="13" name="TextBox 12">
            <a:extLst>
              <a:ext uri="{FF2B5EF4-FFF2-40B4-BE49-F238E27FC236}">
                <a16:creationId xmlns:a16="http://schemas.microsoft.com/office/drawing/2014/main" id="{CDD7E0CD-720C-4156-BC0B-954D598529E5}"/>
              </a:ext>
            </a:extLst>
          </p:cNvPr>
          <p:cNvSpPr txBox="1"/>
          <p:nvPr/>
        </p:nvSpPr>
        <p:spPr>
          <a:xfrm>
            <a:off x="219704" y="2147109"/>
            <a:ext cx="11752591" cy="481144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He pinned her hands over her head and ground his hips against hers. Ashe could feel his erection, hot against her stomach… She clawed at Matt’s back to bring him closer, “Yeah,” he groaned, and he pushed her thighs apart. And then suddenly Matt was inside her, pumping so hard that she scooted backward on the carpet, burning the backs of her legs. “Wait,” Josie said, trying to roll away beneath him, but he clamped his hand over her mouth and drove harder and harder until Josie felt him come. Semen, sticky and hot, pooled on the carpet beneath her.</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a:solidFill>
                  <a:schemeClr val="bg1"/>
                </a:solidFill>
                <a:effectLst/>
                <a:ea typeface="Calibri" panose="020F0502020204030204" pitchFamily="34" charset="0"/>
              </a:rPr>
              <a:t>Nineteen Minutes, found in Evans, Harlem, and Greenbrier High Schools</a:t>
            </a:r>
            <a:endParaRPr kumimoji="0" lang="en-US" sz="3200" b="0" i="0" u="none" strike="noStrike" kern="1200" cap="none" spc="0" normalizeH="0" baseline="0" noProof="0" dirty="0">
              <a:ln>
                <a:noFill/>
              </a:ln>
              <a:solidFill>
                <a:schemeClr val="bg1"/>
              </a:solidFill>
              <a:effectLst/>
              <a:uLnTx/>
              <a:uFillTx/>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BA4909A1-C6E7-44DA-B1BC-3FD7412FC41D}"/>
              </a:ext>
            </a:extLst>
          </p:cNvPr>
          <p:cNvSpPr/>
          <p:nvPr/>
        </p:nvSpPr>
        <p:spPr>
          <a:xfrm>
            <a:off x="4102152" y="6472340"/>
            <a:ext cx="695488"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2688936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2025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Media Center Titles</a:t>
            </a:r>
          </a:p>
        </p:txBody>
      </p:sp>
      <p:sp>
        <p:nvSpPr>
          <p:cNvPr id="9" name="Rectangle 8">
            <a:extLst>
              <a:ext uri="{FF2B5EF4-FFF2-40B4-BE49-F238E27FC236}">
                <a16:creationId xmlns:a16="http://schemas.microsoft.com/office/drawing/2014/main" id="{4D3FED1F-06D0-4E3A-A817-55DD8F4B058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5.23</a:t>
            </a:r>
          </a:p>
        </p:txBody>
      </p:sp>
      <p:pic>
        <p:nvPicPr>
          <p:cNvPr id="3" name="Picture 2">
            <a:extLst>
              <a:ext uri="{FF2B5EF4-FFF2-40B4-BE49-F238E27FC236}">
                <a16:creationId xmlns:a16="http://schemas.microsoft.com/office/drawing/2014/main" id="{7DB6FE5B-F718-1B2D-136A-635A0E0B3BA4}"/>
              </a:ext>
            </a:extLst>
          </p:cNvPr>
          <p:cNvPicPr>
            <a:picLocks noChangeAspect="1"/>
          </p:cNvPicPr>
          <p:nvPr/>
        </p:nvPicPr>
        <p:blipFill>
          <a:blip r:embed="rId3"/>
          <a:stretch>
            <a:fillRect/>
          </a:stretch>
        </p:blipFill>
        <p:spPr>
          <a:xfrm>
            <a:off x="1909776" y="1954626"/>
            <a:ext cx="8109851" cy="4881532"/>
          </a:xfrm>
          <a:prstGeom prst="rect">
            <a:avLst/>
          </a:prstGeom>
        </p:spPr>
      </p:pic>
    </p:spTree>
    <p:extLst>
      <p:ext uri="{BB962C8B-B14F-4D97-AF65-F5344CB8AC3E}">
        <p14:creationId xmlns:p14="http://schemas.microsoft.com/office/powerpoint/2010/main" val="2990377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2025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Faculty Training</a:t>
            </a:r>
          </a:p>
        </p:txBody>
      </p:sp>
      <p:sp>
        <p:nvSpPr>
          <p:cNvPr id="9" name="Rectangle 8">
            <a:extLst>
              <a:ext uri="{FF2B5EF4-FFF2-40B4-BE49-F238E27FC236}">
                <a16:creationId xmlns:a16="http://schemas.microsoft.com/office/drawing/2014/main" id="{4D3FED1F-06D0-4E3A-A817-55DD8F4B058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5.23</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A5532DB-6527-2D3A-834D-9F4E5E5FFFCB}"/>
              </a:ext>
            </a:extLst>
          </p:cNvPr>
          <p:cNvPicPr>
            <a:picLocks noChangeAspect="1"/>
          </p:cNvPicPr>
          <p:nvPr/>
        </p:nvPicPr>
        <p:blipFill>
          <a:blip r:embed="rId3"/>
          <a:stretch>
            <a:fillRect/>
          </a:stretch>
        </p:blipFill>
        <p:spPr>
          <a:xfrm>
            <a:off x="2142269" y="1930664"/>
            <a:ext cx="8118885" cy="4858341"/>
          </a:xfrm>
          <a:prstGeom prst="rect">
            <a:avLst/>
          </a:prstGeom>
        </p:spPr>
      </p:pic>
    </p:spTree>
    <p:extLst>
      <p:ext uri="{BB962C8B-B14F-4D97-AF65-F5344CB8AC3E}">
        <p14:creationId xmlns:p14="http://schemas.microsoft.com/office/powerpoint/2010/main" val="32089813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2025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p:txBody>
      </p:sp>
      <p:sp>
        <p:nvSpPr>
          <p:cNvPr id="9" name="Rectangle 8">
            <a:extLst>
              <a:ext uri="{FF2B5EF4-FFF2-40B4-BE49-F238E27FC236}">
                <a16:creationId xmlns:a16="http://schemas.microsoft.com/office/drawing/2014/main" id="{55727D97-4869-4009-A0D0-0184E946BC0D}"/>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5.23</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1E1CD67-5799-A1E6-5F30-03BC7DCAA492}"/>
              </a:ext>
            </a:extLst>
          </p:cNvPr>
          <p:cNvPicPr>
            <a:picLocks noChangeAspect="1"/>
          </p:cNvPicPr>
          <p:nvPr/>
        </p:nvPicPr>
        <p:blipFill>
          <a:blip r:embed="rId3"/>
          <a:stretch>
            <a:fillRect/>
          </a:stretch>
        </p:blipFill>
        <p:spPr>
          <a:xfrm>
            <a:off x="1791732" y="2105372"/>
            <a:ext cx="7772289" cy="4508924"/>
          </a:xfrm>
          <a:prstGeom prst="rect">
            <a:avLst/>
          </a:prstGeom>
        </p:spPr>
      </p:pic>
    </p:spTree>
    <p:extLst>
      <p:ext uri="{BB962C8B-B14F-4D97-AF65-F5344CB8AC3E}">
        <p14:creationId xmlns:p14="http://schemas.microsoft.com/office/powerpoint/2010/main" val="35724243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175432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CSE in Georgia – GCAPP</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7E6E6"/>
                </a:solidFill>
                <a:effectLst/>
                <a:uLnTx/>
                <a:uFillTx/>
                <a:latin typeface="Calibri" panose="020F0502020204030204"/>
                <a:ea typeface="+mn-ea"/>
                <a:cs typeface="+mn-cs"/>
              </a:rPr>
              <a:t>Georgia Campaign for Adolescent Power and Potential (GCAPP) provided CSE in 37 counties reaching 182,000 students in 2020</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7E6E6"/>
                </a:solidFill>
                <a:effectLst/>
                <a:uLnTx/>
                <a:uFillTx/>
                <a:latin typeface="Calibri" panose="020F0502020204030204"/>
                <a:ea typeface="+mn-ea"/>
                <a:cs typeface="+mn-cs"/>
              </a:rPr>
              <a:t>Goal is to have CSE in 80 counties and reach 360,000 students by 2025</a:t>
            </a:r>
          </a:p>
        </p:txBody>
      </p:sp>
      <p:sp>
        <p:nvSpPr>
          <p:cNvPr id="14" name="Rectangle 13">
            <a:extLst>
              <a:ext uri="{FF2B5EF4-FFF2-40B4-BE49-F238E27FC236}">
                <a16:creationId xmlns:a16="http://schemas.microsoft.com/office/drawing/2014/main" id="{F9253A2E-791A-8F36-3857-4320447BEC98}"/>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5.42</a:t>
            </a:r>
          </a:p>
        </p:txBody>
      </p:sp>
      <p:pic>
        <p:nvPicPr>
          <p:cNvPr id="1026" name="Picture 2" descr="GCAPP - Georgia Campaign to Prevent Teen Pregnancy">
            <a:extLst>
              <a:ext uri="{FF2B5EF4-FFF2-40B4-BE49-F238E27FC236}">
                <a16:creationId xmlns:a16="http://schemas.microsoft.com/office/drawing/2014/main" id="{63478AB0-7848-39E0-3881-36C48585D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18" y="3103886"/>
            <a:ext cx="6866340" cy="37484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58A8901-2AC0-A9C2-8845-78EFC5E3E454}"/>
              </a:ext>
            </a:extLst>
          </p:cNvPr>
          <p:cNvSpPr txBox="1"/>
          <p:nvPr/>
        </p:nvSpPr>
        <p:spPr>
          <a:xfrm>
            <a:off x="-134307" y="3322961"/>
            <a:ext cx="3179928"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7E6E6"/>
                </a:solidFill>
                <a:effectLst/>
                <a:uLnTx/>
                <a:uFillTx/>
                <a:latin typeface="Calibri" panose="020F0502020204030204"/>
                <a:ea typeface="+mn-ea"/>
                <a:cs typeface="+mn-cs"/>
              </a:rPr>
              <a:t>Georgia Support Ecosystem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7E6E6"/>
                </a:solidFill>
                <a:effectLst/>
                <a:uLnTx/>
                <a:uFillTx/>
                <a:latin typeface="Calibri" panose="020F0502020204030204"/>
                <a:ea typeface="+mn-ea"/>
                <a:cs typeface="+mn-cs"/>
              </a:rPr>
              <a:t>Parents &amp; Families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7E6E6"/>
                </a:solidFill>
                <a:effectLst/>
                <a:uLnTx/>
                <a:uFillTx/>
                <a:latin typeface="Calibri" panose="020F0502020204030204"/>
                <a:ea typeface="+mn-ea"/>
                <a:cs typeface="+mn-cs"/>
              </a:rPr>
              <a:t>Government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7E6E6"/>
                </a:solidFill>
                <a:effectLst/>
                <a:uLnTx/>
                <a:uFillTx/>
                <a:latin typeface="Calibri" panose="020F0502020204030204"/>
                <a:ea typeface="+mn-ea"/>
                <a:cs typeface="+mn-cs"/>
              </a:rPr>
              <a:t>Higher Education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7E6E6"/>
                </a:solidFill>
                <a:effectLst/>
                <a:uLnTx/>
                <a:uFillTx/>
                <a:latin typeface="Calibri" panose="020F0502020204030204"/>
                <a:ea typeface="+mn-ea"/>
                <a:cs typeface="+mn-cs"/>
              </a:rPr>
              <a:t>Corporations</a:t>
            </a:r>
          </a:p>
        </p:txBody>
      </p:sp>
      <p:sp>
        <p:nvSpPr>
          <p:cNvPr id="16" name="TextBox 15">
            <a:extLst>
              <a:ext uri="{FF2B5EF4-FFF2-40B4-BE49-F238E27FC236}">
                <a16:creationId xmlns:a16="http://schemas.microsoft.com/office/drawing/2014/main" id="{D405B498-318B-940B-77D3-3C68EDDABF94}"/>
              </a:ext>
            </a:extLst>
          </p:cNvPr>
          <p:cNvSpPr txBox="1"/>
          <p:nvPr/>
        </p:nvSpPr>
        <p:spPr>
          <a:xfrm>
            <a:off x="9411154" y="3103886"/>
            <a:ext cx="2791728"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7E6E6"/>
                </a:solidFill>
                <a:effectLst/>
                <a:uLnTx/>
                <a:uFillTx/>
                <a:latin typeface="Calibri" panose="020F0502020204030204"/>
                <a:ea typeface="+mn-ea"/>
                <a:cs typeface="+mn-cs"/>
              </a:rPr>
              <a:t>Faith Community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7E6E6"/>
                </a:solidFill>
                <a:effectLst/>
                <a:uLnTx/>
                <a:uFillTx/>
                <a:latin typeface="Calibri" panose="020F0502020204030204"/>
                <a:ea typeface="+mn-ea"/>
                <a:cs typeface="+mn-cs"/>
              </a:rPr>
              <a:t>Philanthropic Community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7E6E6"/>
                </a:solidFill>
                <a:effectLst/>
                <a:uLnTx/>
                <a:uFillTx/>
                <a:latin typeface="Calibri" panose="020F0502020204030204"/>
                <a:ea typeface="+mn-ea"/>
                <a:cs typeface="+mn-cs"/>
              </a:rPr>
              <a:t>Social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7E6E6"/>
                </a:solidFill>
                <a:effectLst/>
                <a:uLnTx/>
                <a:uFillTx/>
                <a:latin typeface="Calibri" panose="020F0502020204030204"/>
                <a:ea typeface="+mn-ea"/>
                <a:cs typeface="+mn-cs"/>
              </a:rPr>
              <a:t>Youth Advocates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7E6E6"/>
                </a:solidFill>
                <a:effectLst/>
                <a:uLnTx/>
                <a:uFillTx/>
                <a:latin typeface="Calibri" panose="020F0502020204030204"/>
                <a:ea typeface="+mn-ea"/>
                <a:cs typeface="+mn-cs"/>
              </a:rPr>
              <a:t>K-12 Schools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E7E6E6"/>
                </a:solidFill>
                <a:effectLst/>
                <a:uLnTx/>
                <a:uFillTx/>
                <a:latin typeface="Calibri" panose="020F0502020204030204"/>
                <a:ea typeface="+mn-ea"/>
                <a:cs typeface="+mn-cs"/>
              </a:rPr>
              <a:t>Nonprofit </a:t>
            </a:r>
            <a:r>
              <a:rPr kumimoji="0" lang="en-US" sz="2200" b="0" i="0" u="none" strike="noStrike" kern="1200" cap="none" spc="0" normalizeH="0" baseline="0" noProof="0" dirty="0" err="1">
                <a:ln>
                  <a:noFill/>
                </a:ln>
                <a:solidFill>
                  <a:srgbClr val="E7E6E6"/>
                </a:solidFill>
                <a:effectLst/>
                <a:uLnTx/>
                <a:uFillTx/>
                <a:latin typeface="Calibri" panose="020F0502020204030204"/>
                <a:ea typeface="+mn-ea"/>
                <a:cs typeface="+mn-cs"/>
              </a:rPr>
              <a:t>Agenci</a:t>
            </a:r>
            <a:r>
              <a:rPr kumimoji="0" lang="en-US" sz="2200" b="0" i="0" u="none" strike="noStrike" kern="1200" cap="none" spc="0" normalizeH="0" baseline="0" noProof="0" dirty="0">
                <a:ln>
                  <a:noFill/>
                </a:ln>
                <a:solidFill>
                  <a:srgbClr val="E7E6E6"/>
                </a:solidFill>
                <a:effectLst/>
                <a:uLnTx/>
                <a:uFillTx/>
                <a:latin typeface="Calibri" panose="020F0502020204030204"/>
                <a:ea typeface="+mn-ea"/>
                <a:cs typeface="+mn-cs"/>
              </a:rPr>
              <a:t>es</a:t>
            </a:r>
          </a:p>
        </p:txBody>
      </p:sp>
      <p:sp>
        <p:nvSpPr>
          <p:cNvPr id="17" name="TextBox 16">
            <a:extLst>
              <a:ext uri="{FF2B5EF4-FFF2-40B4-BE49-F238E27FC236}">
                <a16:creationId xmlns:a16="http://schemas.microsoft.com/office/drawing/2014/main" id="{A7A275DF-7474-6212-B61D-FE354746F1D5}"/>
              </a:ext>
            </a:extLst>
          </p:cNvPr>
          <p:cNvSpPr txBox="1"/>
          <p:nvPr/>
        </p:nvSpPr>
        <p:spPr>
          <a:xfrm>
            <a:off x="6742457" y="6037743"/>
            <a:ext cx="27917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GCAPP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Formula for Change</a:t>
            </a:r>
          </a:p>
        </p:txBody>
      </p:sp>
      <p:sp>
        <p:nvSpPr>
          <p:cNvPr id="13" name="Rectangle 12">
            <a:extLst>
              <a:ext uri="{FF2B5EF4-FFF2-40B4-BE49-F238E27FC236}">
                <a16:creationId xmlns:a16="http://schemas.microsoft.com/office/drawing/2014/main" id="{14A0029A-F7B5-B626-64B7-199CA1DCAF69}"/>
              </a:ext>
            </a:extLst>
          </p:cNvPr>
          <p:cNvSpPr/>
          <p:nvPr/>
        </p:nvSpPr>
        <p:spPr>
          <a:xfrm>
            <a:off x="558018" y="192482"/>
            <a:ext cx="112025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Tree>
    <p:extLst>
      <p:ext uri="{BB962C8B-B14F-4D97-AF65-F5344CB8AC3E}">
        <p14:creationId xmlns:p14="http://schemas.microsoft.com/office/powerpoint/2010/main" val="3136966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790562" cy="397031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S</a:t>
            </a:r>
            <a:r>
              <a:rPr kumimoji="0" lang="en-US" sz="3600" b="0" i="0" u="none" strike="noStrike" kern="1200" cap="none" spc="0" normalizeH="0" baseline="0" noProof="0" dirty="0" err="1">
                <a:ln>
                  <a:noFill/>
                </a:ln>
                <a:solidFill>
                  <a:srgbClr val="E7E6E6"/>
                </a:solidFill>
                <a:effectLst/>
                <a:uLnTx/>
                <a:uFillTx/>
                <a:latin typeface="Calibri" panose="020F0502020204030204"/>
                <a:ea typeface="+mn-ea"/>
                <a:cs typeface="+mn-cs"/>
              </a:rPr>
              <a:t>exuality</a:t>
            </a: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 taught to children without prior parental approval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Teaching children to access birth control without prior parental approval</a:t>
            </a:r>
          </a:p>
          <a:p>
            <a:pPr marL="342900" indent="-342900">
              <a:buFont typeface="Arial" panose="020B0604020202020204" pitchFamily="34" charset="0"/>
              <a:buChar char="•"/>
              <a:defRPr/>
            </a:pPr>
            <a:r>
              <a:rPr lang="en-US" sz="3600" dirty="0">
                <a:solidFill>
                  <a:srgbClr val="E7E6E6"/>
                </a:solidFill>
              </a:rPr>
              <a:t>Parental values for sex/sexuality vs. school values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Transgenderism spreading amongst young girls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Bathrooms/locker rooms determined by sex vs gender</a:t>
            </a:r>
          </a:p>
        </p:txBody>
      </p:sp>
    </p:spTree>
    <p:extLst>
      <p:ext uri="{BB962C8B-B14F-4D97-AF65-F5344CB8AC3E}">
        <p14:creationId xmlns:p14="http://schemas.microsoft.com/office/powerpoint/2010/main" val="8516435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15907" y="1307006"/>
            <a:ext cx="12082109"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When forms are done by gender, biological sex is unknown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Example: Columbia County 4H summer camp, July 2021</a:t>
            </a:r>
          </a:p>
          <a:p>
            <a:pPr marL="800100" lvl="1" indent="-342900">
              <a:buFont typeface="Arial" panose="020B0604020202020204" pitchFamily="34" charset="0"/>
              <a:buChar char="•"/>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14-year old female was in female-assigned cabin</a:t>
            </a:r>
          </a:p>
          <a:p>
            <a:pPr marL="800100" lvl="1" indent="-342900">
              <a:buFont typeface="Arial" panose="020B0604020202020204" pitchFamily="34" charset="0"/>
              <a:buChar char="•"/>
              <a:defRPr/>
            </a:pPr>
            <a:r>
              <a:rPr lang="en-US" sz="3600" dirty="0">
                <a:solidFill>
                  <a:srgbClr val="E7E6E6"/>
                </a:solidFill>
                <a:latin typeface="Calibri" panose="020F0502020204030204"/>
              </a:rPr>
              <a:t>One female claimed to be non-binary; appeared to be male</a:t>
            </a:r>
          </a:p>
          <a:p>
            <a:pPr marL="800100" lvl="1" indent="-342900">
              <a:buFont typeface="Arial" panose="020B0604020202020204" pitchFamily="34" charset="0"/>
              <a:buChar char="•"/>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14-year old called parents to inform </a:t>
            </a:r>
            <a:r>
              <a:rPr lang="en-US" sz="3600" dirty="0">
                <a:solidFill>
                  <a:srgbClr val="E7E6E6"/>
                </a:solidFill>
                <a:latin typeface="Calibri" panose="020F0502020204030204"/>
              </a:rPr>
              <a:t>of the possibility of a male in the cabin</a:t>
            </a:r>
          </a:p>
          <a:p>
            <a:pPr marL="800100" lvl="1" indent="-342900">
              <a:buFont typeface="Arial" panose="020B0604020202020204" pitchFamily="34" charset="0"/>
              <a:buChar char="•"/>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Parents spoke with counselors who were unable to </a:t>
            </a:r>
            <a:r>
              <a:rPr lang="en-US" sz="3600" dirty="0">
                <a:solidFill>
                  <a:srgbClr val="E7E6E6"/>
                </a:solidFill>
                <a:latin typeface="Calibri" panose="020F0502020204030204"/>
              </a:rPr>
              <a:t>confirm if child was biologically female or male</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018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56986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Be aware: Original SEL is </a:t>
            </a:r>
            <a:r>
              <a:rPr kumimoji="0" lang="en-US" sz="3200" b="0" i="0" u="sng" strike="noStrike" kern="1200" cap="none" spc="0" normalizeH="0" baseline="0" noProof="0" dirty="0">
                <a:ln>
                  <a:noFill/>
                </a:ln>
                <a:solidFill>
                  <a:srgbClr val="E7E6E6"/>
                </a:solidFill>
                <a:effectLst/>
                <a:uLnTx/>
                <a:uFillTx/>
                <a:latin typeface="Calibri" panose="020F0502020204030204"/>
                <a:ea typeface="+mn-ea"/>
                <a:cs typeface="+mn-cs"/>
              </a:rPr>
              <a:t>NOT</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new SEL (Updated 2020)</a:t>
            </a:r>
          </a:p>
        </p:txBody>
      </p:sp>
      <p:pic>
        <p:nvPicPr>
          <p:cNvPr id="5" name="Picture 4" descr="Text&#10;&#10;Description automatically generated">
            <a:extLst>
              <a:ext uri="{FF2B5EF4-FFF2-40B4-BE49-F238E27FC236}">
                <a16:creationId xmlns:a16="http://schemas.microsoft.com/office/drawing/2014/main" id="{60E9D90B-ADD6-43ED-A611-9ED7D22362D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65000"/>
                    </a14:imgEffect>
                  </a14:imgLayer>
                </a14:imgProps>
              </a:ext>
            </a:extLst>
          </a:blip>
          <a:stretch>
            <a:fillRect/>
          </a:stretch>
        </p:blipFill>
        <p:spPr>
          <a:xfrm>
            <a:off x="1858567" y="2323064"/>
            <a:ext cx="8282608" cy="4342454"/>
          </a:xfrm>
          <a:prstGeom prst="rect">
            <a:avLst/>
          </a:prstGeom>
        </p:spPr>
      </p:pic>
      <p:sp>
        <p:nvSpPr>
          <p:cNvPr id="9" name="Rectangle 8">
            <a:extLst>
              <a:ext uri="{FF2B5EF4-FFF2-40B4-BE49-F238E27FC236}">
                <a16:creationId xmlns:a16="http://schemas.microsoft.com/office/drawing/2014/main" id="{910D4724-8F3F-4C0B-AAA9-333394A420BB}"/>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8631361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Why Should You Care?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236988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As a parent…</a:t>
            </a:r>
          </a:p>
          <a:p>
            <a:pPr marL="800100" lvl="1" indent="-342900">
              <a:buFont typeface="Arial" panose="020B0604020202020204" pitchFamily="34" charset="0"/>
              <a:buChar char="•"/>
            </a:pPr>
            <a:r>
              <a:rPr lang="en-US" sz="2800" dirty="0">
                <a:solidFill>
                  <a:srgbClr val="E7E6E6"/>
                </a:solidFill>
                <a:latin typeface="Calibri" panose="020F0502020204030204"/>
              </a:rPr>
              <a:t>What if school values on societal topics don’t match family values?</a:t>
            </a:r>
          </a:p>
          <a:p>
            <a:pPr marL="800100" lvl="1" indent="-342900">
              <a:buFont typeface="Arial" panose="020B0604020202020204" pitchFamily="34" charset="0"/>
              <a:buChar cha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What if schools don’t inform parents </a:t>
            </a:r>
            <a:r>
              <a:rPr lang="en-US" sz="2800" dirty="0">
                <a:solidFill>
                  <a:srgbClr val="E7E6E6"/>
                </a:solidFill>
                <a:latin typeface="Calibri" panose="020F0502020204030204"/>
              </a:rPr>
              <a:t>if values conflict?</a:t>
            </a:r>
          </a:p>
          <a:p>
            <a:pPr marL="800100" lvl="1" indent="-342900">
              <a:buFont typeface="Arial" panose="020B0604020202020204" pitchFamily="34" charset="0"/>
              <a:buChar cha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What does an activist child look like?</a:t>
            </a:r>
          </a:p>
          <a:p>
            <a:pPr marL="800100" lvl="1" indent="-342900">
              <a:buFont typeface="Arial" panose="020B0604020202020204" pitchFamily="34" charset="0"/>
              <a:buChar cha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0BF2987-A38D-4374-98A1-C178E735FB73}"/>
              </a:ext>
            </a:extLst>
          </p:cNvPr>
          <p:cNvSpPr txBox="1"/>
          <p:nvPr/>
        </p:nvSpPr>
        <p:spPr>
          <a:xfrm>
            <a:off x="295422" y="3433864"/>
            <a:ext cx="11338560" cy="32316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As a taxpayer…</a:t>
            </a:r>
          </a:p>
          <a:p>
            <a:pPr marL="800100" lvl="1" indent="-342900">
              <a:buFont typeface="Arial" panose="020B0604020202020204" pitchFamily="34" charset="0"/>
              <a:buChar char="•"/>
            </a:pPr>
            <a:r>
              <a:rPr lang="en-US" sz="2800" dirty="0">
                <a:solidFill>
                  <a:srgbClr val="E7E6E6"/>
                </a:solidFill>
                <a:latin typeface="Calibri" panose="020F0502020204030204"/>
              </a:rPr>
              <a:t>What is the return on investment of SEL resources and surveys?</a:t>
            </a:r>
          </a:p>
          <a:p>
            <a:pPr marL="800100" lvl="1" indent="-342900">
              <a:buFont typeface="Arial" panose="020B0604020202020204" pitchFamily="34" charset="0"/>
              <a:buChar cha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Do</a:t>
            </a:r>
            <a:r>
              <a:rPr lang="en-US" sz="2800" dirty="0">
                <a:solidFill>
                  <a:srgbClr val="E7E6E6"/>
                </a:solidFill>
                <a:latin typeface="Calibri" panose="020F0502020204030204"/>
              </a:rPr>
              <a:t>es the SEL program address root causes of data patterns?</a:t>
            </a:r>
          </a:p>
          <a:p>
            <a:pPr marL="800100" lvl="1" indent="-342900">
              <a:buFont typeface="Arial" panose="020B0604020202020204" pitchFamily="34" charset="0"/>
              <a:buChar char="•"/>
            </a:pPr>
            <a:r>
              <a:rPr lang="en-US" sz="2800" dirty="0">
                <a:solidFill>
                  <a:srgbClr val="E7E6E6"/>
                </a:solidFill>
                <a:latin typeface="Calibri" panose="020F0502020204030204"/>
              </a:rPr>
              <a:t>What if school values on societal topics don’t reflect community values?</a:t>
            </a:r>
          </a:p>
          <a:p>
            <a:pPr marL="800100" lvl="1" indent="-342900">
              <a:buFont typeface="Arial" panose="020B0604020202020204" pitchFamily="34" charset="0"/>
              <a:buChar char="•"/>
            </a:pPr>
            <a:r>
              <a:rPr lang="en-US" sz="2800" dirty="0">
                <a:solidFill>
                  <a:srgbClr val="E7E6E6"/>
                </a:solidFill>
                <a:latin typeface="Calibri" panose="020F0502020204030204"/>
              </a:rPr>
              <a:t>What does a generation of activist children look like?</a:t>
            </a:r>
          </a:p>
          <a:p>
            <a:pPr marL="800100" lvl="1" indent="-342900">
              <a:buFont typeface="Arial" panose="020B0604020202020204" pitchFamily="34" charset="0"/>
              <a:buChar cha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43080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538609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As a parent…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Create your own opt-out forms to send to teachers and principals (attached in resources)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Talk to your child about reporting any concerning topics at school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E7E6E6"/>
                </a:solidFill>
                <a:effectLst/>
                <a:uLnTx/>
                <a:uFillTx/>
                <a:latin typeface="Calibri" panose="020F0502020204030204"/>
                <a:ea typeface="+mn-ea"/>
                <a:cs typeface="+mn-cs"/>
              </a:rPr>
              <a:t>Opt</a:t>
            </a: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 your child out of the Panorama survey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Ask your school for a copy of the Panorama survey questions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E7E6E6"/>
                </a:solidFill>
                <a:latin typeface="Calibri" panose="020F0502020204030204"/>
              </a:rPr>
              <a:t>Be engaged-ask questions to teachers, counselors, principals, county board members, and anyone involved in educating your child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Network with other parents to learn what they </a:t>
            </a:r>
            <a:r>
              <a:rPr lang="en-US" sz="2800" dirty="0">
                <a:solidFill>
                  <a:srgbClr val="E7E6E6"/>
                </a:solidFill>
                <a:latin typeface="Calibri" panose="020F0502020204030204"/>
              </a:rPr>
              <a:t>are experiencing in their schools</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3216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9" name="TextBox 8">
            <a:extLst>
              <a:ext uri="{FF2B5EF4-FFF2-40B4-BE49-F238E27FC236}">
                <a16:creationId xmlns:a16="http://schemas.microsoft.com/office/drawing/2014/main" id="{00BF2987-A38D-4374-98A1-C178E735FB73}"/>
              </a:ext>
            </a:extLst>
          </p:cNvPr>
          <p:cNvSpPr txBox="1"/>
          <p:nvPr/>
        </p:nvSpPr>
        <p:spPr>
          <a:xfrm>
            <a:off x="426720" y="1308295"/>
            <a:ext cx="11338560" cy="452431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As a taxpayer…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Attend school board meetings; speak if you have questions/concerns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E7E6E6"/>
                </a:solidFill>
                <a:latin typeface="Calibri" panose="020F0502020204030204"/>
              </a:rPr>
              <a:t>Request meetings with faculty and school board personnel to address concerns (contact information on next slide)</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E7E6E6"/>
                </a:solidFill>
                <a:latin typeface="Calibri" panose="020F0502020204030204"/>
              </a:rPr>
              <a:t>Request details of how tax money is being spent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Ask where funding comes from</a:t>
            </a:r>
            <a:r>
              <a:rPr lang="en-US" sz="2800" dirty="0">
                <a:solidFill>
                  <a:srgbClr val="E7E6E6"/>
                </a:solidFill>
                <a:latin typeface="Calibri" panose="020F0502020204030204"/>
              </a:rPr>
              <a:t> and any obligations tied to it</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Consider joining advocate groups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E7E6E6"/>
                </a:solidFill>
                <a:latin typeface="Calibri" panose="020F0502020204030204"/>
              </a:rPr>
              <a:t>Consider running for elected positions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Support legislative efforts</a:t>
            </a:r>
            <a:r>
              <a:rPr lang="en-US" sz="2800" dirty="0">
                <a:solidFill>
                  <a:srgbClr val="E7E6E6"/>
                </a:solidFill>
                <a:latin typeface="Calibri" panose="020F0502020204030204"/>
              </a:rPr>
              <a:t> at county, state, and national levels</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87949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9" name="TextBox 8">
            <a:extLst>
              <a:ext uri="{FF2B5EF4-FFF2-40B4-BE49-F238E27FC236}">
                <a16:creationId xmlns:a16="http://schemas.microsoft.com/office/drawing/2014/main" id="{00BF2987-A38D-4374-98A1-C178E735FB73}"/>
              </a:ext>
            </a:extLst>
          </p:cNvPr>
          <p:cNvSpPr txBox="1"/>
          <p:nvPr/>
        </p:nvSpPr>
        <p:spPr>
          <a:xfrm>
            <a:off x="426720" y="1308295"/>
            <a:ext cx="11338560" cy="49552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Meet Your CCBOE Employees: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Dr. Steve Flynt (Superintendent)</a:t>
            </a:r>
          </a:p>
          <a:p>
            <a:pPr marL="1257300" lvl="2" indent="-342900">
              <a:buFont typeface="Arial" panose="020B0604020202020204" pitchFamily="34" charset="0"/>
              <a:buChar char="•"/>
              <a:defRPr/>
            </a:pPr>
            <a:r>
              <a:rPr lang="en-US" sz="2800" dirty="0">
                <a:solidFill>
                  <a:srgbClr val="E7E6E6"/>
                </a:solidFill>
                <a:latin typeface="Calibri" panose="020F0502020204030204"/>
              </a:rPr>
              <a:t>(706) </a:t>
            </a:r>
            <a:r>
              <a:rPr lang="en-US" sz="2800">
                <a:solidFill>
                  <a:srgbClr val="E7E6E6"/>
                </a:solidFill>
                <a:latin typeface="Calibri" panose="020F0502020204030204"/>
              </a:rPr>
              <a:t>541-2723                            </a:t>
            </a:r>
            <a:r>
              <a:rPr lang="en-US" sz="2800" dirty="0">
                <a:solidFill>
                  <a:srgbClr val="E7E6E6"/>
                </a:solidFill>
                <a:latin typeface="Calibri" panose="020F0502020204030204"/>
              </a:rPr>
              <a:t>steven.flynt@ccboe.net</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E7E6E6"/>
                </a:solidFill>
                <a:latin typeface="Calibri" panose="020F0502020204030204"/>
              </a:rPr>
              <a:t>Michele Sherman (Associate Superintendent)</a:t>
            </a:r>
          </a:p>
          <a:p>
            <a:pPr marL="1257300" lvl="2" indent="-342900">
              <a:buFont typeface="Arial" panose="020B0604020202020204" pitchFamily="34" charset="0"/>
              <a:buChar char="•"/>
              <a:defRPr/>
            </a:pPr>
            <a:r>
              <a:rPr lang="en-US" sz="2800" dirty="0">
                <a:solidFill>
                  <a:srgbClr val="E7E6E6"/>
                </a:solidFill>
                <a:latin typeface="Calibri" panose="020F0502020204030204"/>
              </a:rPr>
              <a:t> (706) 541-2723 ext.5235          michele.sherman@ccboe.net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E7E6E6"/>
                </a:solidFill>
                <a:latin typeface="Calibri" panose="020F0502020204030204"/>
              </a:rPr>
              <a:t>Kelly Tyson (Social Emotional Learning Coordinator)</a:t>
            </a:r>
          </a:p>
          <a:p>
            <a:pPr marL="1257300" lvl="2" indent="-342900">
              <a:buFont typeface="Arial" panose="020B0604020202020204" pitchFamily="34" charset="0"/>
              <a:buChar char="•"/>
              <a:defRPr/>
            </a:pPr>
            <a:r>
              <a:rPr lang="en-US" sz="2800" dirty="0">
                <a:solidFill>
                  <a:srgbClr val="E7E6E6"/>
                </a:solidFill>
                <a:latin typeface="Calibri" panose="020F0502020204030204"/>
              </a:rPr>
              <a:t> (706) 541-2723 ext.5335          kelly.tyson@ccboe.net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E7E6E6"/>
                </a:solidFill>
                <a:latin typeface="Calibri" panose="020F0502020204030204"/>
              </a:rPr>
              <a:t>Marcus Allen (Director of School Climate)</a:t>
            </a:r>
          </a:p>
          <a:p>
            <a:pPr marL="1257300" lvl="2" indent="-342900">
              <a:buFont typeface="Arial" panose="020B0604020202020204" pitchFamily="34" charset="0"/>
              <a:buChar char="•"/>
              <a:defRPr/>
            </a:pPr>
            <a:r>
              <a:rPr lang="en-US" sz="2800" dirty="0">
                <a:solidFill>
                  <a:srgbClr val="E7E6E6"/>
                </a:solidFill>
                <a:latin typeface="Calibri" panose="020F0502020204030204"/>
              </a:rPr>
              <a:t> (706) 541-2723 ext.5237          marcus.allen@ccboe.net</a:t>
            </a:r>
          </a:p>
          <a:p>
            <a:pPr lvl="2">
              <a:defRPr/>
            </a:pPr>
            <a:endParaRPr lang="en-US" sz="2800" dirty="0">
              <a:solidFill>
                <a:srgbClr val="E7E6E6"/>
              </a:solidFill>
              <a:latin typeface="Calibri" panose="020F0502020204030204"/>
            </a:endParaRPr>
          </a:p>
          <a:p>
            <a:pPr>
              <a:defRPr/>
            </a:pPr>
            <a:r>
              <a:rPr lang="en-US" sz="2800" dirty="0">
                <a:solidFill>
                  <a:schemeClr val="bg1"/>
                </a:solidFill>
              </a:rPr>
              <a:t>Full List: </a:t>
            </a:r>
            <a:r>
              <a:rPr lang="en-US" sz="2800" dirty="0">
                <a:hlinkClick r:id="rId3"/>
              </a:rPr>
              <a:t>Administration – About Us – Columbia County Schools (ccboe.net)</a:t>
            </a:r>
            <a:endParaRPr lang="en-US" sz="2800" dirty="0">
              <a:solidFill>
                <a:srgbClr val="E7E6E6"/>
              </a:solidFill>
              <a:latin typeface="Calibri" panose="020F0502020204030204"/>
            </a:endParaRPr>
          </a:p>
        </p:txBody>
      </p:sp>
    </p:spTree>
    <p:extLst>
      <p:ext uri="{BB962C8B-B14F-4D97-AF65-F5344CB8AC3E}">
        <p14:creationId xmlns:p14="http://schemas.microsoft.com/office/powerpoint/2010/main" val="67975770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9" name="TextBox 8">
            <a:extLst>
              <a:ext uri="{FF2B5EF4-FFF2-40B4-BE49-F238E27FC236}">
                <a16:creationId xmlns:a16="http://schemas.microsoft.com/office/drawing/2014/main" id="{00BF2987-A38D-4374-98A1-C178E735FB73}"/>
              </a:ext>
            </a:extLst>
          </p:cNvPr>
          <p:cNvSpPr txBox="1"/>
          <p:nvPr/>
        </p:nvSpPr>
        <p:spPr>
          <a:xfrm>
            <a:off x="426720"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Meet Your School Board</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5" name="Picture 4" descr="Text, letter&#10;&#10;Description automatically generated">
            <a:extLst>
              <a:ext uri="{FF2B5EF4-FFF2-40B4-BE49-F238E27FC236}">
                <a16:creationId xmlns:a16="http://schemas.microsoft.com/office/drawing/2014/main" id="{7565A366-875A-4EF1-A7DC-73033AF5DFEE}"/>
              </a:ext>
            </a:extLst>
          </p:cNvPr>
          <p:cNvPicPr>
            <a:picLocks noChangeAspect="1"/>
          </p:cNvPicPr>
          <p:nvPr/>
        </p:nvPicPr>
        <p:blipFill>
          <a:blip r:embed="rId3"/>
          <a:stretch>
            <a:fillRect/>
          </a:stretch>
        </p:blipFill>
        <p:spPr>
          <a:xfrm>
            <a:off x="1498738" y="2329264"/>
            <a:ext cx="8900208" cy="3522439"/>
          </a:xfrm>
          <a:prstGeom prst="rect">
            <a:avLst/>
          </a:prstGeom>
        </p:spPr>
      </p:pic>
    </p:spTree>
    <p:extLst>
      <p:ext uri="{BB962C8B-B14F-4D97-AF65-F5344CB8AC3E}">
        <p14:creationId xmlns:p14="http://schemas.microsoft.com/office/powerpoint/2010/main" val="3169029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9" name="TextBox 8">
            <a:extLst>
              <a:ext uri="{FF2B5EF4-FFF2-40B4-BE49-F238E27FC236}">
                <a16:creationId xmlns:a16="http://schemas.microsoft.com/office/drawing/2014/main" id="{00BF2987-A38D-4374-98A1-C178E735FB73}"/>
              </a:ext>
            </a:extLst>
          </p:cNvPr>
          <p:cNvSpPr txBox="1"/>
          <p:nvPr/>
        </p:nvSpPr>
        <p:spPr>
          <a:xfrm>
            <a:off x="426720"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Meet Your School Board</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3" name="Picture 2" descr="Text, timeline&#10;&#10;Description automatically generated">
            <a:extLst>
              <a:ext uri="{FF2B5EF4-FFF2-40B4-BE49-F238E27FC236}">
                <a16:creationId xmlns:a16="http://schemas.microsoft.com/office/drawing/2014/main" id="{4E24958D-1AF9-493A-955F-6D151B8DE208}"/>
              </a:ext>
            </a:extLst>
          </p:cNvPr>
          <p:cNvPicPr>
            <a:picLocks noChangeAspect="1"/>
          </p:cNvPicPr>
          <p:nvPr/>
        </p:nvPicPr>
        <p:blipFill>
          <a:blip r:embed="rId3"/>
          <a:stretch>
            <a:fillRect/>
          </a:stretch>
        </p:blipFill>
        <p:spPr>
          <a:xfrm>
            <a:off x="588944" y="2323272"/>
            <a:ext cx="11014112" cy="2818572"/>
          </a:xfrm>
          <a:prstGeom prst="rect">
            <a:avLst/>
          </a:prstGeom>
        </p:spPr>
      </p:pic>
    </p:spTree>
    <p:extLst>
      <p:ext uri="{BB962C8B-B14F-4D97-AF65-F5344CB8AC3E}">
        <p14:creationId xmlns:p14="http://schemas.microsoft.com/office/powerpoint/2010/main" val="37373090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9" name="TextBox 8">
            <a:extLst>
              <a:ext uri="{FF2B5EF4-FFF2-40B4-BE49-F238E27FC236}">
                <a16:creationId xmlns:a16="http://schemas.microsoft.com/office/drawing/2014/main" id="{00BF2987-A38D-4374-98A1-C178E735FB73}"/>
              </a:ext>
            </a:extLst>
          </p:cNvPr>
          <p:cNvSpPr txBox="1"/>
          <p:nvPr/>
        </p:nvSpPr>
        <p:spPr>
          <a:xfrm>
            <a:off x="426720"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Meet Your School Board</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3" name="Picture 2" descr="Graphical user interface, text&#10;&#10;Description automatically generated">
            <a:extLst>
              <a:ext uri="{FF2B5EF4-FFF2-40B4-BE49-F238E27FC236}">
                <a16:creationId xmlns:a16="http://schemas.microsoft.com/office/drawing/2014/main" id="{E3A9228F-72BD-4A83-B0B3-8B7EDD203DDD}"/>
              </a:ext>
            </a:extLst>
          </p:cNvPr>
          <p:cNvPicPr>
            <a:picLocks noChangeAspect="1"/>
          </p:cNvPicPr>
          <p:nvPr/>
        </p:nvPicPr>
        <p:blipFill>
          <a:blip r:embed="rId3"/>
          <a:stretch>
            <a:fillRect/>
          </a:stretch>
        </p:blipFill>
        <p:spPr>
          <a:xfrm>
            <a:off x="365976" y="2349257"/>
            <a:ext cx="11399304" cy="2967256"/>
          </a:xfrm>
          <a:prstGeom prst="rect">
            <a:avLst/>
          </a:prstGeom>
        </p:spPr>
      </p:pic>
    </p:spTree>
    <p:extLst>
      <p:ext uri="{BB962C8B-B14F-4D97-AF65-F5344CB8AC3E}">
        <p14:creationId xmlns:p14="http://schemas.microsoft.com/office/powerpoint/2010/main" val="137229938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9" name="TextBox 8">
            <a:extLst>
              <a:ext uri="{FF2B5EF4-FFF2-40B4-BE49-F238E27FC236}">
                <a16:creationId xmlns:a16="http://schemas.microsoft.com/office/drawing/2014/main" id="{00BF2987-A38D-4374-98A1-C178E735FB73}"/>
              </a:ext>
            </a:extLst>
          </p:cNvPr>
          <p:cNvSpPr txBox="1"/>
          <p:nvPr/>
        </p:nvSpPr>
        <p:spPr>
          <a:xfrm>
            <a:off x="426720"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Meet Your School Board</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3" name="Picture 2" descr="Text&#10;&#10;Description automatically generated">
            <a:extLst>
              <a:ext uri="{FF2B5EF4-FFF2-40B4-BE49-F238E27FC236}">
                <a16:creationId xmlns:a16="http://schemas.microsoft.com/office/drawing/2014/main" id="{964A9B21-4424-41B2-9CC0-3E241A6A472C}"/>
              </a:ext>
            </a:extLst>
          </p:cNvPr>
          <p:cNvPicPr>
            <a:picLocks noChangeAspect="1"/>
          </p:cNvPicPr>
          <p:nvPr/>
        </p:nvPicPr>
        <p:blipFill>
          <a:blip r:embed="rId3"/>
          <a:stretch>
            <a:fillRect/>
          </a:stretch>
        </p:blipFill>
        <p:spPr>
          <a:xfrm>
            <a:off x="426720" y="2400491"/>
            <a:ext cx="11303820" cy="2383954"/>
          </a:xfrm>
          <a:prstGeom prst="rect">
            <a:avLst/>
          </a:prstGeom>
        </p:spPr>
      </p:pic>
    </p:spTree>
    <p:extLst>
      <p:ext uri="{BB962C8B-B14F-4D97-AF65-F5344CB8AC3E}">
        <p14:creationId xmlns:p14="http://schemas.microsoft.com/office/powerpoint/2010/main" val="318599492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9" name="TextBox 8">
            <a:extLst>
              <a:ext uri="{FF2B5EF4-FFF2-40B4-BE49-F238E27FC236}">
                <a16:creationId xmlns:a16="http://schemas.microsoft.com/office/drawing/2014/main" id="{00BF2987-A38D-4374-98A1-C178E735FB73}"/>
              </a:ext>
            </a:extLst>
          </p:cNvPr>
          <p:cNvSpPr txBox="1"/>
          <p:nvPr/>
        </p:nvSpPr>
        <p:spPr>
          <a:xfrm>
            <a:off x="426720"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Meet Your School Board</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3" name="Picture 2" descr="Graphical user interface, text&#10;&#10;Description automatically generated">
            <a:extLst>
              <a:ext uri="{FF2B5EF4-FFF2-40B4-BE49-F238E27FC236}">
                <a16:creationId xmlns:a16="http://schemas.microsoft.com/office/drawing/2014/main" id="{7575119B-4C13-4F66-BC63-62143D381902}"/>
              </a:ext>
            </a:extLst>
          </p:cNvPr>
          <p:cNvPicPr>
            <a:picLocks noChangeAspect="1"/>
          </p:cNvPicPr>
          <p:nvPr/>
        </p:nvPicPr>
        <p:blipFill>
          <a:blip r:embed="rId3"/>
          <a:stretch>
            <a:fillRect/>
          </a:stretch>
        </p:blipFill>
        <p:spPr>
          <a:xfrm>
            <a:off x="505302" y="2274475"/>
            <a:ext cx="11181396" cy="3007861"/>
          </a:xfrm>
          <a:prstGeom prst="rect">
            <a:avLst/>
          </a:prstGeom>
        </p:spPr>
      </p:pic>
    </p:spTree>
    <p:extLst>
      <p:ext uri="{BB962C8B-B14F-4D97-AF65-F5344CB8AC3E}">
        <p14:creationId xmlns:p14="http://schemas.microsoft.com/office/powerpoint/2010/main" val="197430405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 General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495520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Protect Student Health Georgia </a:t>
            </a: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hlinkClick r:id="rId3"/>
              </a:rPr>
              <a:t>(LINK)</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lvl="1" indent="-342900">
              <a:buFont typeface="Arial" panose="020B0604020202020204" pitchFamily="34" charset="0"/>
              <a:buChar char="•"/>
              <a:defRPr/>
            </a:pPr>
            <a:r>
              <a:rPr lang="en-US" sz="3600" dirty="0">
                <a:solidFill>
                  <a:srgbClr val="E7E6E6"/>
                </a:solidFill>
                <a:latin typeface="Calibri" panose="020F0502020204030204"/>
              </a:rPr>
              <a:t>Tool Kit contains opt-out forms</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No Left Turn in Education </a:t>
            </a:r>
            <a:r>
              <a:rPr lang="en-US" sz="3600" dirty="0">
                <a:solidFill>
                  <a:srgbClr val="E7E6E6"/>
                </a:solidFill>
                <a:latin typeface="Calibri" panose="020F0502020204030204"/>
                <a:hlinkClick r:id="rId4"/>
              </a:rPr>
              <a:t>(LINK)</a:t>
            </a:r>
            <a:endParaRPr lang="en-US" sz="3600" dirty="0">
              <a:solidFill>
                <a:srgbClr val="E7E6E6"/>
              </a:solidFill>
              <a:latin typeface="Calibri" panose="020F0502020204030204"/>
            </a:endParaRPr>
          </a:p>
          <a:p>
            <a:pPr marL="342900" indent="-342900">
              <a:buFont typeface="Arial" panose="020B0604020202020204" pitchFamily="34" charset="0"/>
              <a:buChar char="•"/>
            </a:pPr>
            <a:r>
              <a:rPr lang="en-US" sz="3600" dirty="0">
                <a:solidFill>
                  <a:srgbClr val="E7E6E6"/>
                </a:solidFill>
                <a:latin typeface="Calibri" panose="020F0502020204030204"/>
              </a:rPr>
              <a:t>What Are They Learning </a:t>
            </a:r>
            <a:r>
              <a:rPr lang="en-US" sz="3600" dirty="0">
                <a:solidFill>
                  <a:srgbClr val="E7E6E6"/>
                </a:solidFill>
                <a:latin typeface="Calibri" panose="020F0502020204030204"/>
                <a:hlinkClick r:id="rId5"/>
              </a:rPr>
              <a:t>(LINK)</a:t>
            </a:r>
            <a:r>
              <a:rPr lang="en-US" sz="2800" dirty="0">
                <a:solidFill>
                  <a:srgbClr val="E7E6E6"/>
                </a:solidFill>
              </a:rPr>
              <a:t> </a:t>
            </a:r>
          </a:p>
          <a:p>
            <a:pPr marL="342900" indent="-342900">
              <a:buFont typeface="Arial" panose="020B0604020202020204" pitchFamily="34" charset="0"/>
              <a:buChar char="•"/>
            </a:pPr>
            <a:r>
              <a:rPr lang="en-US" sz="3600" dirty="0">
                <a:solidFill>
                  <a:srgbClr val="E7E6E6"/>
                </a:solidFill>
              </a:rPr>
              <a:t>Parents Defending Education </a:t>
            </a:r>
            <a:r>
              <a:rPr lang="en-US" sz="3600" dirty="0">
                <a:solidFill>
                  <a:srgbClr val="E7E6E6"/>
                </a:solidFill>
                <a:hlinkClick r:id="rId6"/>
              </a:rPr>
              <a:t>(LINK)</a:t>
            </a:r>
            <a:endParaRPr lang="en-US" sz="3600" dirty="0">
              <a:solidFill>
                <a:srgbClr val="E7E6E6"/>
              </a:solidFill>
            </a:endParaRPr>
          </a:p>
          <a:p>
            <a:pPr marL="342900" indent="-342900">
              <a:buFont typeface="Arial" panose="020B0604020202020204" pitchFamily="34" charset="0"/>
              <a:buChar char="•"/>
            </a:pPr>
            <a:r>
              <a:rPr lang="en-US" sz="3600" dirty="0">
                <a:solidFill>
                  <a:srgbClr val="E7E6E6"/>
                </a:solidFill>
              </a:rPr>
              <a:t>US Parents Involved in Education </a:t>
            </a:r>
            <a:r>
              <a:rPr lang="en-US" sz="3600" dirty="0">
                <a:solidFill>
                  <a:srgbClr val="E7E6E6"/>
                </a:solidFill>
                <a:hlinkClick r:id="rId7"/>
              </a:rPr>
              <a:t>(LINK)</a:t>
            </a:r>
            <a:endParaRPr lang="en-US" sz="3600" dirty="0">
              <a:solidFill>
                <a:srgbClr val="E7E6E6"/>
              </a:solidFill>
            </a:endParaRPr>
          </a:p>
          <a:p>
            <a:pPr marL="342900" indent="-342900">
              <a:buFont typeface="Arial" panose="020B0604020202020204" pitchFamily="34" charset="0"/>
              <a:buChar char="•"/>
            </a:pPr>
            <a:r>
              <a:rPr lang="en-US" sz="3600" dirty="0">
                <a:solidFill>
                  <a:srgbClr val="E7E6E6"/>
                </a:solidFill>
              </a:rPr>
              <a:t>Child and Parental Rights Campaign </a:t>
            </a:r>
            <a:r>
              <a:rPr lang="en-US" sz="3600" dirty="0">
                <a:solidFill>
                  <a:srgbClr val="E7E6E6"/>
                </a:solidFill>
                <a:hlinkClick r:id="rId8"/>
              </a:rPr>
              <a:t>(LINK)</a:t>
            </a:r>
            <a:endParaRPr lang="en-US" sz="3600" dirty="0">
              <a:solidFill>
                <a:srgbClr val="E7E6E6"/>
              </a:solidFill>
            </a:endParaRPr>
          </a:p>
          <a:p>
            <a:pPr marL="342900" indent="-342900">
              <a:buFont typeface="Arial" panose="020B0604020202020204" pitchFamily="34" charset="0"/>
              <a:buChar char="•"/>
            </a:pPr>
            <a:r>
              <a:rPr lang="en-US" sz="3600" dirty="0">
                <a:solidFill>
                  <a:srgbClr val="E7E6E6"/>
                </a:solidFill>
              </a:rPr>
              <a:t>GA Open Records Request </a:t>
            </a:r>
            <a:r>
              <a:rPr lang="en-US" sz="3600" dirty="0">
                <a:solidFill>
                  <a:srgbClr val="E7E6E6"/>
                </a:solidFill>
                <a:hlinkClick r:id="rId9"/>
              </a:rPr>
              <a:t>(LINK)</a:t>
            </a:r>
            <a:endParaRPr lang="en-US" sz="3600" dirty="0">
              <a:solidFill>
                <a:srgbClr val="E7E6E6"/>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542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56986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Be aware: Original SEL is </a:t>
            </a:r>
            <a:r>
              <a:rPr kumimoji="0" lang="en-US" sz="3200" b="0" i="0" u="sng" strike="noStrike" kern="1200" cap="none" spc="0" normalizeH="0" baseline="0" noProof="0" dirty="0">
                <a:ln>
                  <a:noFill/>
                </a:ln>
                <a:solidFill>
                  <a:srgbClr val="E7E6E6"/>
                </a:solidFill>
                <a:effectLst/>
                <a:uLnTx/>
                <a:uFillTx/>
                <a:latin typeface="Calibri" panose="020F0502020204030204"/>
                <a:ea typeface="+mn-ea"/>
                <a:cs typeface="+mn-cs"/>
              </a:rPr>
              <a:t>NOT</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new SEL (Updated 2020)</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210F7516-D8C3-4250-AEC3-8B3CA521D5D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65000"/>
                    </a14:imgEffect>
                  </a14:imgLayer>
                </a14:imgProps>
              </a:ext>
            </a:extLst>
          </a:blip>
          <a:stretch>
            <a:fillRect/>
          </a:stretch>
        </p:blipFill>
        <p:spPr>
          <a:xfrm>
            <a:off x="1413736" y="2341488"/>
            <a:ext cx="9403568" cy="4359836"/>
          </a:xfrm>
          <a:prstGeom prst="rect">
            <a:avLst/>
          </a:prstGeom>
        </p:spPr>
      </p:pic>
      <p:sp>
        <p:nvSpPr>
          <p:cNvPr id="9" name="Rectangle 8">
            <a:extLst>
              <a:ext uri="{FF2B5EF4-FFF2-40B4-BE49-F238E27FC236}">
                <a16:creationId xmlns:a16="http://schemas.microsoft.com/office/drawing/2014/main" id="{D728D55F-745C-445E-9952-4490FEDBDE9B}"/>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2466257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 – Start Here</a:t>
            </a:r>
          </a:p>
        </p:txBody>
      </p:sp>
      <p:sp>
        <p:nvSpPr>
          <p:cNvPr id="9" name="TextBox 8">
            <a:extLst>
              <a:ext uri="{FF2B5EF4-FFF2-40B4-BE49-F238E27FC236}">
                <a16:creationId xmlns:a16="http://schemas.microsoft.com/office/drawing/2014/main" id="{4C53C4F4-DE8A-4636-8700-8ABFB7BEC985}"/>
              </a:ext>
            </a:extLst>
          </p:cNvPr>
          <p:cNvSpPr txBox="1"/>
          <p:nvPr/>
        </p:nvSpPr>
        <p:spPr>
          <a:xfrm>
            <a:off x="682387" y="1661995"/>
            <a:ext cx="10951595" cy="3785652"/>
          </a:xfrm>
          <a:prstGeom prst="rect">
            <a:avLst/>
          </a:prstGeom>
          <a:noFill/>
        </p:spPr>
        <p:txBody>
          <a:bodyPr wrap="square">
            <a:spAutoFit/>
          </a:bodyPr>
          <a:lstStyle/>
          <a:p>
            <a:r>
              <a:rPr lang="en-US" sz="2400" dirty="0">
                <a:solidFill>
                  <a:schemeClr val="bg1"/>
                </a:solidFill>
                <a:hlinkClick r:id="rId3">
                  <a:extLst>
                    <a:ext uri="{A12FA001-AC4F-418D-AE19-62706E023703}">
                      <ahyp:hlinkClr xmlns:ahyp="http://schemas.microsoft.com/office/drawing/2018/hyperlinkcolor" val="tx"/>
                    </a:ext>
                  </a:extLst>
                </a:hlinkClick>
              </a:rPr>
              <a:t>Critical Race Theory &amp; Gender Ideology - by Abigail </a:t>
            </a:r>
            <a:r>
              <a:rPr lang="en-US" sz="2400" dirty="0" err="1">
                <a:solidFill>
                  <a:schemeClr val="bg1"/>
                </a:solidFill>
                <a:hlinkClick r:id="rId3">
                  <a:extLst>
                    <a:ext uri="{A12FA001-AC4F-418D-AE19-62706E023703}">
                      <ahyp:hlinkClr xmlns:ahyp="http://schemas.microsoft.com/office/drawing/2018/hyperlinkcolor" val="tx"/>
                    </a:ext>
                  </a:extLst>
                </a:hlinkClick>
              </a:rPr>
              <a:t>Shrier</a:t>
            </a:r>
            <a:r>
              <a:rPr lang="en-US" sz="2400" dirty="0">
                <a:solidFill>
                  <a:schemeClr val="bg1"/>
                </a:solidFill>
                <a:hlinkClick r:id="rId3">
                  <a:extLst>
                    <a:ext uri="{A12FA001-AC4F-418D-AE19-62706E023703}">
                      <ahyp:hlinkClr xmlns:ahyp="http://schemas.microsoft.com/office/drawing/2018/hyperlinkcolor" val="tx"/>
                    </a:ext>
                  </a:extLst>
                </a:hlinkClick>
              </a:rPr>
              <a:t> - The Truth Fairy (substack.com)</a:t>
            </a:r>
            <a:endParaRPr lang="en-US" sz="2400" dirty="0">
              <a:solidFill>
                <a:schemeClr val="bg1"/>
              </a:solidFill>
            </a:endParaRPr>
          </a:p>
          <a:p>
            <a:r>
              <a:rPr lang="en-US" sz="2400" dirty="0">
                <a:solidFill>
                  <a:schemeClr val="bg1"/>
                </a:solidFill>
                <a:hlinkClick r:id="rId4" action="ppaction://hlinkfile">
                  <a:extLst>
                    <a:ext uri="{A12FA001-AC4F-418D-AE19-62706E023703}">
                      <ahyp:hlinkClr xmlns:ahyp="http://schemas.microsoft.com/office/drawing/2018/hyperlinkcolor" val="tx"/>
                    </a:ext>
                  </a:extLst>
                </a:hlinkClick>
              </a:rPr>
              <a:t>Critical Race Theory and its Influence in GA Education</a:t>
            </a:r>
            <a:endParaRPr lang="en-US" sz="2400" dirty="0">
              <a:solidFill>
                <a:schemeClr val="bg1"/>
              </a:solidFill>
            </a:endParaRPr>
          </a:p>
          <a:p>
            <a:r>
              <a:rPr lang="en-US" sz="2400" dirty="0">
                <a:solidFill>
                  <a:schemeClr val="bg1"/>
                </a:solidFill>
                <a:hlinkClick r:id="rId5" action="ppaction://hlinkfile">
                  <a:extLst>
                    <a:ext uri="{A12FA001-AC4F-418D-AE19-62706E023703}">
                      <ahyp:hlinkClr xmlns:ahyp="http://schemas.microsoft.com/office/drawing/2018/hyperlinkcolor" val="tx"/>
                    </a:ext>
                  </a:extLst>
                </a:hlinkClick>
              </a:rPr>
              <a:t>Navigating The Transgender Landscape.pdf</a:t>
            </a:r>
            <a:endParaRPr lang="en-US" sz="2400" dirty="0">
              <a:solidFill>
                <a:schemeClr val="bg1"/>
              </a:solidFill>
            </a:endParaRPr>
          </a:p>
          <a:p>
            <a:r>
              <a:rPr lang="en-US" sz="2400" dirty="0">
                <a:solidFill>
                  <a:schemeClr val="bg1"/>
                </a:solidFill>
                <a:hlinkClick r:id="rId6">
                  <a:extLst>
                    <a:ext uri="{A12FA001-AC4F-418D-AE19-62706E023703}">
                      <ahyp:hlinkClr xmlns:ahyp="http://schemas.microsoft.com/office/drawing/2018/hyperlinkcolor" val="tx"/>
                    </a:ext>
                  </a:extLst>
                </a:hlinkClick>
              </a:rPr>
              <a:t>NSES-2020-web.pdf (advocatesforyouth.org)</a:t>
            </a:r>
            <a:endParaRPr lang="en-US" sz="2400" dirty="0">
              <a:solidFill>
                <a:schemeClr val="bg1"/>
              </a:solidFill>
            </a:endParaRPr>
          </a:p>
          <a:p>
            <a:r>
              <a:rPr lang="en-US" sz="2400" dirty="0">
                <a:solidFill>
                  <a:schemeClr val="bg1"/>
                </a:solidFill>
                <a:hlinkClick r:id="rId7">
                  <a:extLst>
                    <a:ext uri="{A12FA001-AC4F-418D-AE19-62706E023703}">
                      <ahyp:hlinkClr xmlns:ahyp="http://schemas.microsoft.com/office/drawing/2018/hyperlinkcolor" val="tx"/>
                    </a:ext>
                  </a:extLst>
                </a:hlinkClick>
              </a:rPr>
              <a:t>Inclusive_Sex_Education.pdf (plannedparenthood.org)</a:t>
            </a:r>
            <a:endParaRPr lang="en-US" sz="2400" dirty="0">
              <a:solidFill>
                <a:schemeClr val="bg1"/>
              </a:solidFill>
            </a:endParaRPr>
          </a:p>
          <a:p>
            <a:r>
              <a:rPr lang="en-US" sz="2400" dirty="0">
                <a:solidFill>
                  <a:schemeClr val="bg1"/>
                </a:solidFill>
                <a:hlinkClick r:id="rId8">
                  <a:extLst>
                    <a:ext uri="{A12FA001-AC4F-418D-AE19-62706E023703}">
                      <ahyp:hlinkClr xmlns:ahyp="http://schemas.microsoft.com/office/drawing/2018/hyperlinkcolor" val="tx"/>
                    </a:ext>
                  </a:extLst>
                </a:hlinkClick>
              </a:rPr>
              <a:t>Panorama Equity and Inclusion User Guide.pdf (panoramaed.com)</a:t>
            </a:r>
            <a:endParaRPr lang="en-US" sz="2400" dirty="0">
              <a:solidFill>
                <a:schemeClr val="bg1"/>
              </a:solidFill>
            </a:endParaRPr>
          </a:p>
          <a:p>
            <a:r>
              <a:rPr lang="en-US" sz="2400" dirty="0">
                <a:solidFill>
                  <a:schemeClr val="bg1"/>
                </a:solidFill>
                <a:hlinkClick r:id="rId9">
                  <a:extLst>
                    <a:ext uri="{A12FA001-AC4F-418D-AE19-62706E023703}">
                      <ahyp:hlinkClr xmlns:ahyp="http://schemas.microsoft.com/office/drawing/2018/hyperlinkcolor" val="tx"/>
                    </a:ext>
                  </a:extLst>
                </a:hlinkClick>
              </a:rPr>
              <a:t>https://www.fearlessfeatures.org/themindpolluters</a:t>
            </a:r>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363632261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414692" y="1225689"/>
            <a:ext cx="11777308"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3">
                  <a:extLst>
                    <a:ext uri="{A12FA001-AC4F-418D-AE19-62706E023703}">
                      <ahyp:hlinkClr xmlns:ahyp="http://schemas.microsoft.com/office/drawing/2018/hyperlinkcolor" val="tx"/>
                    </a:ext>
                  </a:extLst>
                </a:hlinkClick>
              </a:rPr>
              <a:t>1.1 Equity and SEL - </a:t>
            </a:r>
            <a:r>
              <a:rPr lang="en-US" sz="2400" dirty="0" err="1">
                <a:solidFill>
                  <a:schemeClr val="bg1"/>
                </a:solidFill>
                <a:hlinkClick r:id="rId3">
                  <a:extLst>
                    <a:ext uri="{A12FA001-AC4F-418D-AE19-62706E023703}">
                      <ahyp:hlinkClr xmlns:ahyp="http://schemas.microsoft.com/office/drawing/2018/hyperlinkcolor" val="tx"/>
                    </a:ext>
                  </a:extLst>
                </a:hlinkClick>
              </a:rPr>
              <a:t>Casel</a:t>
            </a:r>
            <a:r>
              <a:rPr lang="en-US" sz="2400" dirty="0">
                <a:solidFill>
                  <a:schemeClr val="bg1"/>
                </a:solidFill>
                <a:hlinkClick r:id="rId3">
                  <a:extLst>
                    <a:ext uri="{A12FA001-AC4F-418D-AE19-62706E023703}">
                      <ahyp:hlinkClr xmlns:ahyp="http://schemas.microsoft.com/office/drawing/2018/hyperlinkcolor" val="tx"/>
                    </a:ext>
                  </a:extLst>
                </a:hlinkClick>
              </a:rPr>
              <a:t> </a:t>
            </a:r>
            <a:r>
              <a:rPr lang="en-US" sz="2400" dirty="0" err="1">
                <a:solidFill>
                  <a:schemeClr val="bg1"/>
                </a:solidFill>
                <a:hlinkClick r:id="rId3">
                  <a:extLst>
                    <a:ext uri="{A12FA001-AC4F-418D-AE19-62706E023703}">
                      <ahyp:hlinkClr xmlns:ahyp="http://schemas.microsoft.com/office/drawing/2018/hyperlinkcolor" val="tx"/>
                    </a:ext>
                  </a:extLst>
                </a:hlinkClick>
              </a:rPr>
              <a:t>Schoolguide</a:t>
            </a:r>
            <a:endParaRPr lang="en-US" sz="2400" dirty="0">
              <a:solidFill>
                <a:schemeClr val="bg1"/>
              </a:solidFill>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1.2 CRT-SEL-Comparison_Updated-11-20-20.pdf (netdna-ssl.com)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5">
                  <a:extLst>
                    <a:ext uri="{A12FA001-AC4F-418D-AE19-62706E023703}">
                      <ahyp:hlinkClr xmlns:ahyp="http://schemas.microsoft.com/office/drawing/2018/hyperlinkcolor" val="tx"/>
                    </a:ext>
                  </a:extLst>
                </a:hlinkClick>
              </a:rPr>
              <a:t>1.3 Problems with Social-Emotional Learning in K-12 Education | New Study (pioneerinstitute.org)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6" action="ppaction://hlinkfile">
                  <a:extLst>
                    <a:ext uri="{A12FA001-AC4F-418D-AE19-62706E023703}">
                      <ahyp:hlinkClr xmlns:ahyp="http://schemas.microsoft.com/office/drawing/2018/hyperlinkcolor" val="tx"/>
                    </a:ext>
                  </a:extLst>
                </a:hlinkClick>
              </a:rPr>
              <a:t>1.4 Study-New Age Nanny State (document)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extLst>
                    <a:ext uri="{A12FA001-AC4F-418D-AE19-62706E023703}">
                      <ahyp:hlinkClr xmlns:ahyp="http://schemas.microsoft.com/office/drawing/2018/hyperlinkcolor" val="tx"/>
                    </a:ext>
                  </a:extLst>
                </a:hlinkClick>
              </a:rPr>
              <a:t>1.5 SEL-New Age Nanny State (video)</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8">
                  <a:extLst>
                    <a:ext uri="{A12FA001-AC4F-418D-AE19-62706E023703}">
                      <ahyp:hlinkClr xmlns:ahyp="http://schemas.microsoft.com/office/drawing/2018/hyperlinkcolor" val="tx"/>
                    </a:ext>
                  </a:extLst>
                </a:hlinkClick>
              </a:rPr>
              <a:t>1.6 ‘Social-Emotional Learning’: New Education Fad, Same As The Old Fads (thefederalist.com)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ction="ppaction://hlinkfile">
                  <a:extLst>
                    <a:ext uri="{A12FA001-AC4F-418D-AE19-62706E023703}">
                      <ahyp:hlinkClr xmlns:ahyp="http://schemas.microsoft.com/office/drawing/2018/hyperlinkcolor" val="tx"/>
                    </a:ext>
                  </a:extLst>
                </a:hlinkClick>
              </a:rPr>
              <a:t>1.8 Georgia Vision Project (document)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0" action="ppaction://hlinkfile">
                  <a:extLst>
                    <a:ext uri="{A12FA001-AC4F-418D-AE19-62706E023703}">
                      <ahyp:hlinkClr xmlns:ahyp="http://schemas.microsoft.com/office/drawing/2018/hyperlinkcolor" val="tx"/>
                    </a:ext>
                  </a:extLst>
                </a:hlinkClick>
              </a:rPr>
              <a:t>1.9 Columbia County BoE 26JUL2021 Meeting Notes (document)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1" action="ppaction://hlinkfile">
                  <a:extLst>
                    <a:ext uri="{A12FA001-AC4F-418D-AE19-62706E023703}">
                      <ahyp:hlinkClr xmlns:ahyp="http://schemas.microsoft.com/office/drawing/2018/hyperlinkcolor" val="tx"/>
                    </a:ext>
                  </a:extLst>
                </a:hlinkClick>
              </a:rPr>
              <a:t>1.10 Columbia County SEL page (documented before removal)</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2">
                  <a:extLst>
                    <a:ext uri="{A12FA001-AC4F-418D-AE19-62706E023703}">
                      <ahyp:hlinkClr xmlns:ahyp="http://schemas.microsoft.com/office/drawing/2018/hyperlinkcolor" val="tx"/>
                    </a:ext>
                  </a:extLst>
                </a:hlinkClick>
              </a:rPr>
              <a:t>1.11 Grow Strong Roots Social-Emotional Learning (therootedschool.com)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3">
                  <a:extLst>
                    <a:ext uri="{A12FA001-AC4F-418D-AE19-62706E023703}">
                      <ahyp:hlinkClr xmlns:ahyp="http://schemas.microsoft.com/office/drawing/2018/hyperlinkcolor" val="tx"/>
                    </a:ext>
                  </a:extLst>
                </a:hlinkClick>
              </a:rPr>
              <a:t>1.12 Back to School: Students Primed for ‘Social and Emotional Learning’ While Failing in Math and Reading (breitbart.com)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endParaRPr>
          </a:p>
        </p:txBody>
      </p:sp>
    </p:spTree>
    <p:extLst>
      <p:ext uri="{BB962C8B-B14F-4D97-AF65-F5344CB8AC3E}">
        <p14:creationId xmlns:p14="http://schemas.microsoft.com/office/powerpoint/2010/main" val="141285294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Resources-SEL (</a:t>
            </a:r>
            <a:r>
              <a:rPr kumimoji="0" lang="en-US" sz="5400" b="0" i="0" u="none" strike="noStrike" kern="1200" cap="none" spc="0" normalizeH="0" baseline="0" noProof="0" dirty="0" err="1">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cont</a:t>
            </a: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777308"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3">
                  <a:extLst>
                    <a:ext uri="{A12FA001-AC4F-418D-AE19-62706E023703}">
                      <ahyp:hlinkClr xmlns:ahyp="http://schemas.microsoft.com/office/drawing/2018/hyperlinkcolor" val="tx"/>
                    </a:ext>
                  </a:extLst>
                </a:hlinkClick>
              </a:rPr>
              <a:t>1.13 Frameworks-DevSEL.pdf (casel.org)</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1.14 History of SEL — Social Emotional Learning in School - SEL - Grey New community connectors</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1.16 ERIC - EJ125585 - No-Fault Problem Solving, Gerontologist, 1975 (ed.gov)</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6">
                  <a:extLst>
                    <a:ext uri="{A12FA001-AC4F-418D-AE19-62706E023703}">
                      <ahyp:hlinkClr xmlns:ahyp="http://schemas.microsoft.com/office/drawing/2018/hyperlinkcolor" val="tx"/>
                    </a:ext>
                  </a:extLst>
                </a:hlinkClick>
              </a:rPr>
              <a:t>1.17 2021 Back-to-School Guide.pdf (hubspotusercontent30.net)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extLst>
                    <a:ext uri="{A12FA001-AC4F-418D-AE19-62706E023703}">
                      <ahyp:hlinkClr xmlns:ahyp="http://schemas.microsoft.com/office/drawing/2018/hyperlinkcolor" val="tx"/>
                    </a:ext>
                  </a:extLst>
                </a:hlinkClick>
              </a:rPr>
              <a:t>1.18 How to Secure Funding for Your Social and Emotional Learning (SEL) Program - Social and Emotional Learning - Aperture Education</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8">
                  <a:extLst>
                    <a:ext uri="{A12FA001-AC4F-418D-AE19-62706E023703}">
                      <ahyp:hlinkClr xmlns:ahyp="http://schemas.microsoft.com/office/drawing/2018/hyperlinkcolor" val="tx"/>
                    </a:ext>
                  </a:extLst>
                </a:hlinkClick>
              </a:rPr>
              <a:t>1.19 NEA Foundation Vision - Improve Public Education for Students</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extLst>
                    <a:ext uri="{A12FA001-AC4F-418D-AE19-62706E023703}">
                      <ahyp:hlinkClr xmlns:ahyp="http://schemas.microsoft.com/office/drawing/2018/hyperlinkcolor" val="tx"/>
                    </a:ext>
                  </a:extLst>
                </a:hlinkClick>
              </a:rPr>
              <a:t>1.20 Note from Elizabeth - How Can We Ensure SEL Is Anti-Racist | Children's Institute (childrensinstitute.net)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0">
                  <a:extLst>
                    <a:ext uri="{A12FA001-AC4F-418D-AE19-62706E023703}">
                      <ahyp:hlinkClr xmlns:ahyp="http://schemas.microsoft.com/office/drawing/2018/hyperlinkcolor" val="tx"/>
                    </a:ext>
                  </a:extLst>
                </a:hlinkClick>
              </a:rPr>
              <a:t>1.22 Inspire-Paper-Transforming-Ed-FINAL-2.pdf (transformingeducation.org)</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13850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Resources-SEL (</a:t>
            </a:r>
            <a:r>
              <a:rPr kumimoji="0" lang="en-US" sz="5400" b="0" i="0" u="none" strike="noStrike" kern="1200" cap="none" spc="0" normalizeH="0" baseline="0" noProof="0" dirty="0" err="1">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cont</a:t>
            </a: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777308"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3">
                  <a:extLst>
                    <a:ext uri="{A12FA001-AC4F-418D-AE19-62706E023703}">
                      <ahyp:hlinkClr xmlns:ahyp="http://schemas.microsoft.com/office/drawing/2018/hyperlinkcolor" val="tx"/>
                    </a:ext>
                  </a:extLst>
                </a:hlinkClick>
              </a:rPr>
              <a:t>1.23 Systemic SEL Core Competencies.pdf - Google Drive</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1.24 Social Policy Report V26, #4: Social and Emotion Learning in Schools: From Programs to Strategies (ed.gov)</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Calibri" panose="020F0502020204030204"/>
                <a:hlinkClick r:id="rId5" action="ppaction://hlinkfile">
                  <a:extLst>
                    <a:ext uri="{A12FA001-AC4F-418D-AE19-62706E023703}">
                      <ahyp:hlinkClr xmlns:ahyp="http://schemas.microsoft.com/office/drawing/2018/hyperlinkcolor" val="tx"/>
                    </a:ext>
                  </a:extLst>
                </a:hlinkClick>
              </a:rPr>
              <a:t>1.25 CCBOE Original SEL Page with Links (Document)</a:t>
            </a:r>
            <a:endParaRPr lang="en-US" sz="2400"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Calibri" panose="020F0502020204030204"/>
                <a:hlinkClick r:id="rId6">
                  <a:extLst>
                    <a:ext uri="{A12FA001-AC4F-418D-AE19-62706E023703}">
                      <ahyp:hlinkClr xmlns:ahyp="http://schemas.microsoft.com/office/drawing/2018/hyperlinkcolor" val="tx"/>
                    </a:ext>
                  </a:extLst>
                </a:hlinkClick>
              </a:rPr>
              <a:t>1.26 </a:t>
            </a:r>
            <a:r>
              <a:rPr lang="en-US" sz="2400" dirty="0">
                <a:solidFill>
                  <a:schemeClr val="bg1"/>
                </a:solidFill>
                <a:hlinkClick r:id="rId6">
                  <a:extLst>
                    <a:ext uri="{A12FA001-AC4F-418D-AE19-62706E023703}">
                      <ahyp:hlinkClr xmlns:ahyp="http://schemas.microsoft.com/office/drawing/2018/hyperlinkcolor" val="tx"/>
                    </a:ext>
                  </a:extLst>
                </a:hlinkClick>
              </a:rPr>
              <a:t>Our Founder | The Fetzer Institute</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extLst>
                    <a:ext uri="{A12FA001-AC4F-418D-AE19-62706E023703}">
                      <ahyp:hlinkClr xmlns:ahyp="http://schemas.microsoft.com/office/drawing/2018/hyperlinkcolor" val="tx"/>
                    </a:ext>
                  </a:extLst>
                </a:hlinkClick>
              </a:rPr>
              <a:t>1.27 Home Page | Greater Good In Education (berkeley.edu)</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Calibri" panose="020F0502020204030204"/>
              </a:rPr>
              <a:t>1.28 </a:t>
            </a:r>
            <a:r>
              <a:rPr lang="en-US" sz="2400" dirty="0">
                <a:solidFill>
                  <a:schemeClr val="bg1"/>
                </a:solidFill>
                <a:latin typeface="Calibri" panose="020F0502020204030204"/>
                <a:hlinkClick r:id="rId8">
                  <a:extLst>
                    <a:ext uri="{A12FA001-AC4F-418D-AE19-62706E023703}">
                      <ahyp:hlinkClr xmlns:ahyp="http://schemas.microsoft.com/office/drawing/2018/hyperlinkcolor" val="tx"/>
                    </a:ext>
                  </a:extLst>
                </a:hlinkClick>
              </a:rPr>
              <a:t>https://www.cdc.gov/healthyschools/wscc/index.htm</a:t>
            </a:r>
            <a:endParaRPr lang="en-US" sz="2400"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Calibri" panose="020F0502020204030204"/>
            </a:endParaRPr>
          </a:p>
        </p:txBody>
      </p:sp>
    </p:spTree>
    <p:extLst>
      <p:ext uri="{BB962C8B-B14F-4D97-AF65-F5344CB8AC3E}">
        <p14:creationId xmlns:p14="http://schemas.microsoft.com/office/powerpoint/2010/main" val="404635496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3">
                  <a:extLst>
                    <a:ext uri="{A12FA001-AC4F-418D-AE19-62706E023703}">
                      <ahyp:hlinkClr xmlns:ahyp="http://schemas.microsoft.com/office/drawing/2018/hyperlinkcolor" val="tx"/>
                    </a:ext>
                  </a:extLst>
                </a:hlinkClick>
              </a:rPr>
              <a:t>2.1 CASEL-SEL-Framework-11.2020.pdf</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2.2 A Reintroduction to SEL: CASEL’s Definition and Framework – YouTube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2.3 Niemi: CASEL Is Updating the Most Widely Recognized Definition of Social-Emotional Learning. Here’s Why | The 74 (the74million.org)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6">
                  <a:extLst>
                    <a:ext uri="{A12FA001-AC4F-418D-AE19-62706E023703}">
                      <ahyp:hlinkClr xmlns:ahyp="http://schemas.microsoft.com/office/drawing/2018/hyperlinkcolor" val="tx"/>
                    </a:ext>
                  </a:extLst>
                </a:hlinkClick>
              </a:rPr>
              <a:t>2.5 Supporters </a:t>
            </a:r>
            <a:r>
              <a:rPr lang="en-US" sz="2400" dirty="0">
                <a:solidFill>
                  <a:schemeClr val="bg1"/>
                </a:solidFill>
                <a:hlinkClick r:id="rId7">
                  <a:extLst>
                    <a:ext uri="{A12FA001-AC4F-418D-AE19-62706E023703}">
                      <ahyp:hlinkClr xmlns:ahyp="http://schemas.microsoft.com/office/drawing/2018/hyperlinkcolor" val="tx"/>
                    </a:ext>
                  </a:extLst>
                </a:hlinkClick>
              </a:rPr>
              <a:t>–</a:t>
            </a:r>
            <a:r>
              <a:rPr lang="en-US" sz="2400" dirty="0">
                <a:solidFill>
                  <a:schemeClr val="bg1"/>
                </a:solidFill>
                <a:hlinkClick r:id="rId6">
                  <a:extLst>
                    <a:ext uri="{A12FA001-AC4F-418D-AE19-62706E023703}">
                      <ahyp:hlinkClr xmlns:ahyp="http://schemas.microsoft.com/office/drawing/2018/hyperlinkcolor" val="tx"/>
                    </a:ext>
                  </a:extLst>
                </a:hlinkClick>
              </a:rPr>
              <a:t> CASEL</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2.6 https://casel.org/</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8">
                  <a:extLst>
                    <a:ext uri="{A12FA001-AC4F-418D-AE19-62706E023703}">
                      <ahyp:hlinkClr xmlns:ahyp="http://schemas.microsoft.com/office/drawing/2018/hyperlinkcolor" val="tx"/>
                    </a:ext>
                  </a:extLst>
                </a:hlinkClick>
              </a:rPr>
              <a:t>2.7 Bill &amp; Melinda Gates Foundation - Bill &amp; Melinda Gates Foundation</a:t>
            </a:r>
            <a:endParaRPr lang="en-US" sz="2400"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extLst>
                    <a:ext uri="{A12FA001-AC4F-418D-AE19-62706E023703}">
                      <ahyp:hlinkClr xmlns:ahyp="http://schemas.microsoft.com/office/drawing/2018/hyperlinkcolor" val="tx"/>
                    </a:ext>
                  </a:extLst>
                </a:hlinkClick>
              </a:rPr>
              <a:t>2.8 Math Suffers From White Supremacy, According to a Bill Gates-Funded Course (newsweek.com)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0">
                  <a:extLst>
                    <a:ext uri="{A12FA001-AC4F-418D-AE19-62706E023703}">
                      <ahyp:hlinkClr xmlns:ahyp="http://schemas.microsoft.com/office/drawing/2018/hyperlinkcolor" val="tx"/>
                    </a:ext>
                  </a:extLst>
                </a:hlinkClick>
              </a:rPr>
              <a:t>2.9 Homepage - Math Equity Toolkit (equitablemath.org)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1">
                  <a:extLst>
                    <a:ext uri="{A12FA001-AC4F-418D-AE19-62706E023703}">
                      <ahyp:hlinkClr xmlns:ahyp="http://schemas.microsoft.com/office/drawing/2018/hyperlinkcolor" val="tx"/>
                    </a:ext>
                  </a:extLst>
                </a:hlinkClick>
              </a:rPr>
              <a:t>2.10 Transformative SEL as a Lever for Equity &amp; Social Justice (casel.org)</a:t>
            </a:r>
            <a:endParaRPr lang="en-US" sz="2400" dirty="0">
              <a:solidFill>
                <a:schemeClr val="bg1"/>
              </a:solidFill>
            </a:endParaRPr>
          </a:p>
          <a:p>
            <a:pPr>
              <a:defRPr/>
            </a:pPr>
            <a:r>
              <a:rPr lang="en-US" sz="2400" dirty="0">
                <a:solidFill>
                  <a:schemeClr val="bg1"/>
                </a:solidFill>
                <a:hlinkClick r:id="rId12">
                  <a:extLst>
                    <a:ext uri="{A12FA001-AC4F-418D-AE19-62706E023703}">
                      <ahyp:hlinkClr xmlns:ahyp="http://schemas.microsoft.com/office/drawing/2018/hyperlinkcolor" val="tx"/>
                    </a:ext>
                  </a:extLst>
                </a:hlinkClick>
              </a:rPr>
              <a:t>2.11 Report: Biden Education Department Encouraged Schools To Use COVID Relief Funds On ‘Social Emotional Learning’ | The Daily Wire</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5925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2.12 Home - Chan Zuckerberg Initiative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2.13 Back to School: Students Primed for ‘Social and Emotional Learning’ While Failing in Math and Reading (breitbart.com)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5">
                  <a:extLst>
                    <a:ext uri="{A12FA001-AC4F-418D-AE19-62706E023703}">
                      <ahyp:hlinkClr xmlns:ahyp="http://schemas.microsoft.com/office/drawing/2018/hyperlinkcolor" val="tx"/>
                    </a:ext>
                  </a:extLst>
                </a:hlinkClick>
              </a:rPr>
              <a:t>2.14 Texas School District Pilots 4X Daily Recess for Emotional Learning (breitbart.com)</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Calibri" panose="020F0502020204030204"/>
                <a:hlinkClick r:id="rId6" action="ppaction://hlinkfile">
                  <a:extLst>
                    <a:ext uri="{A12FA001-AC4F-418D-AE19-62706E023703}">
                      <ahyp:hlinkClr xmlns:ahyp="http://schemas.microsoft.com/office/drawing/2018/hyperlinkcolor" val="tx"/>
                    </a:ext>
                  </a:extLst>
                </a:hlinkClick>
              </a:rPr>
              <a:t>2.15 Kelly Tyson Email</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43353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611233"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3.1 HOMEROOM: Dept of Ed blog post: </a:t>
            </a:r>
            <a:r>
              <a:rPr lang="en-US" sz="2400" dirty="0">
                <a:solidFill>
                  <a:schemeClr val="bg1"/>
                </a:solidFill>
                <a:hlinkClick r:id="rId3">
                  <a:extLst>
                    <a:ext uri="{A12FA001-AC4F-418D-AE19-62706E023703}">
                      <ahyp:hlinkClr xmlns:ahyp="http://schemas.microsoft.com/office/drawing/2018/hyperlinkcolor" val="tx"/>
                    </a:ext>
                  </a:extLst>
                </a:hlinkClick>
              </a:rPr>
              <a:t>American History and Civics in Our Schools - ED.gov Blog</a:t>
            </a:r>
            <a:endParaRPr lang="en-US" sz="2400" dirty="0">
              <a:solidFill>
                <a:schemeClr val="bg1"/>
              </a:solidFill>
            </a:endParaRPr>
          </a:p>
          <a:p>
            <a:r>
              <a:rPr lang="en-US" sz="2400" dirty="0">
                <a:solidFill>
                  <a:schemeClr val="bg1"/>
                </a:solidFill>
                <a:hlinkClick r:id="rId4">
                  <a:extLst>
                    <a:ext uri="{A12FA001-AC4F-418D-AE19-62706E023703}">
                      <ahyp:hlinkClr xmlns:ahyp="http://schemas.microsoft.com/office/drawing/2018/hyperlinkcolor" val="tx"/>
                    </a:ext>
                  </a:extLst>
                </a:hlinkClick>
              </a:rPr>
              <a:t>3.2 SEL is CRT – YouTube</a:t>
            </a:r>
            <a:endParaRPr lang="en-US" sz="2400" dirty="0">
              <a:solidFill>
                <a:schemeClr val="bg1"/>
              </a:solidFill>
            </a:endParaRPr>
          </a:p>
          <a:p>
            <a:r>
              <a:rPr lang="en-US" sz="2400" dirty="0">
                <a:solidFill>
                  <a:schemeClr val="bg1"/>
                </a:solidFill>
                <a:hlinkClick r:id="rId5">
                  <a:extLst>
                    <a:ext uri="{A12FA001-AC4F-418D-AE19-62706E023703}">
                      <ahyp:hlinkClr xmlns:ahyp="http://schemas.microsoft.com/office/drawing/2018/hyperlinkcolor" val="tx"/>
                    </a:ext>
                  </a:extLst>
                </a:hlinkClick>
              </a:rPr>
              <a:t>3.3 Abolitionist Teaching and the Future of Our Schools – YouTube</a:t>
            </a:r>
            <a:endParaRPr lang="en-US" sz="2400" dirty="0">
              <a:solidFill>
                <a:schemeClr val="bg1"/>
              </a:solidFill>
            </a:endParaRPr>
          </a:p>
          <a:p>
            <a:r>
              <a:rPr lang="en-US" sz="2400" dirty="0">
                <a:solidFill>
                  <a:schemeClr val="bg1"/>
                </a:solidFill>
                <a:hlinkClick r:id="rId6" action="ppaction://hlinkfile">
                  <a:extLst>
                    <a:ext uri="{A12FA001-AC4F-418D-AE19-62706E023703}">
                      <ahyp:hlinkClr xmlns:ahyp="http://schemas.microsoft.com/office/drawing/2018/hyperlinkcolor" val="tx"/>
                    </a:ext>
                  </a:extLst>
                </a:hlinkClick>
              </a:rPr>
              <a:t>3.4 Glossary of Terms (Document)</a:t>
            </a:r>
            <a:endParaRPr lang="en-US" sz="2400" dirty="0">
              <a:solidFill>
                <a:schemeClr val="bg1"/>
              </a:solidFill>
            </a:endParaRPr>
          </a:p>
          <a:p>
            <a:r>
              <a:rPr lang="en-US" sz="2400" dirty="0">
                <a:solidFill>
                  <a:schemeClr val="bg1"/>
                </a:solidFill>
                <a:hlinkClick r:id="rId7" action="ppaction://hlinkfile">
                  <a:extLst>
                    <a:ext uri="{A12FA001-AC4F-418D-AE19-62706E023703}">
                      <ahyp:hlinkClr xmlns:ahyp="http://schemas.microsoft.com/office/drawing/2018/hyperlinkcolor" val="tx"/>
                    </a:ext>
                  </a:extLst>
                </a:hlinkClick>
              </a:rPr>
              <a:t>3.5 Excerpts from Woke Schooling (Document)</a:t>
            </a:r>
            <a:endParaRPr lang="en-US" sz="2400" dirty="0">
              <a:solidFill>
                <a:schemeClr val="bg1"/>
              </a:solidFill>
            </a:endParaRPr>
          </a:p>
          <a:p>
            <a:r>
              <a:rPr lang="en-US" sz="2400" dirty="0">
                <a:solidFill>
                  <a:schemeClr val="bg1"/>
                </a:solidFill>
                <a:hlinkClick r:id="rId8" action="ppaction://hlinkfile">
                  <a:extLst>
                    <a:ext uri="{A12FA001-AC4F-418D-AE19-62706E023703}">
                      <ahyp:hlinkClr xmlns:ahyp="http://schemas.microsoft.com/office/drawing/2018/hyperlinkcolor" val="tx"/>
                    </a:ext>
                  </a:extLst>
                </a:hlinkClick>
              </a:rPr>
              <a:t>3.6 CRT Poster Examples in Columbia County Elementary School</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ction="ppaction://hlinkfile">
                  <a:extLst>
                    <a:ext uri="{A12FA001-AC4F-418D-AE19-62706E023703}">
                      <ahyp:hlinkClr xmlns:ahyp="http://schemas.microsoft.com/office/drawing/2018/hyperlinkcolor" val="tx"/>
                    </a:ext>
                  </a:extLst>
                </a:hlinkClick>
              </a:rPr>
              <a:t>3.7 GA State DEI Slides</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0">
                  <a:extLst>
                    <a:ext uri="{A12FA001-AC4F-418D-AE19-62706E023703}">
                      <ahyp:hlinkClr xmlns:ahyp="http://schemas.microsoft.com/office/drawing/2018/hyperlinkcolor" val="tx"/>
                    </a:ext>
                  </a:extLst>
                </a:hlinkClick>
              </a:rPr>
              <a:t>3.8 Critical Race Theory / Social Emotion Learning Explained (rumble.com)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1">
                  <a:extLst>
                    <a:ext uri="{A12FA001-AC4F-418D-AE19-62706E023703}">
                      <ahyp:hlinkClr xmlns:ahyp="http://schemas.microsoft.com/office/drawing/2018/hyperlinkcolor" val="tx"/>
                    </a:ext>
                  </a:extLst>
                </a:hlinkClick>
              </a:rPr>
              <a:t>3.9 Minnesotans Take ‘Propaganda’ of Critical Race Theory to Court (breitbart.com)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2" action="ppaction://hlinkfile">
                  <a:extLst>
                    <a:ext uri="{A12FA001-AC4F-418D-AE19-62706E023703}">
                      <ahyp:hlinkClr xmlns:ahyp="http://schemas.microsoft.com/office/drawing/2018/hyperlinkcolor" val="tx"/>
                    </a:ext>
                  </a:extLst>
                </a:hlinkClick>
              </a:rPr>
              <a:t>3.10 GA State CRT Influence on Education (document)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3">
                  <a:extLst>
                    <a:ext uri="{A12FA001-AC4F-418D-AE19-62706E023703}">
                      <ahyp:hlinkClr xmlns:ahyp="http://schemas.microsoft.com/office/drawing/2018/hyperlinkcolor" val="tx"/>
                    </a:ext>
                  </a:extLst>
                </a:hlinkClick>
              </a:rPr>
              <a:t>3.11 Black Lives Matter’s Goal to ‘Disrupt’ the Nuclear Family</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4">
                  <a:extLst>
                    <a:ext uri="{A12FA001-AC4F-418D-AE19-62706E023703}">
                      <ahyp:hlinkClr xmlns:ahyp="http://schemas.microsoft.com/office/drawing/2018/hyperlinkcolor" val="tx"/>
                    </a:ext>
                  </a:extLst>
                </a:hlinkClick>
              </a:rPr>
              <a:t>3.12 What We Believe - Black Lives Matter (archive.org)</a:t>
            </a:r>
            <a:endParaRPr lang="en-US" sz="2400" dirty="0">
              <a:solidFill>
                <a:schemeClr val="bg1"/>
              </a:solidFill>
            </a:endParaRPr>
          </a:p>
        </p:txBody>
      </p:sp>
    </p:spTree>
    <p:extLst>
      <p:ext uri="{BB962C8B-B14F-4D97-AF65-F5344CB8AC3E}">
        <p14:creationId xmlns:p14="http://schemas.microsoft.com/office/powerpoint/2010/main" val="389270621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Resources-CRT (</a:t>
            </a:r>
            <a:r>
              <a:rPr kumimoji="0" lang="en-US" sz="5400" b="0" i="0" u="none" strike="noStrike" kern="1200" cap="none" spc="0" normalizeH="0" baseline="0" noProof="0" dirty="0" err="1">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cont</a:t>
            </a: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0383" y="956603"/>
            <a:ext cx="11611233"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3" action="ppaction://hlinkfile">
                  <a:extLst>
                    <a:ext uri="{A12FA001-AC4F-418D-AE19-62706E023703}">
                      <ahyp:hlinkClr xmlns:ahyp="http://schemas.microsoft.com/office/drawing/2018/hyperlinkcolor" val="tx"/>
                    </a:ext>
                  </a:extLst>
                </a:hlinkClick>
              </a:rPr>
              <a:t>3.13 FULL VERSION_GA State CRT Influence on Education (document)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3.14 What Is Diversity, Equity &amp; Inclusion (DEI)? (inclusionhub.com)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5">
                  <a:extLst>
                    <a:ext uri="{A12FA001-AC4F-418D-AE19-62706E023703}">
                      <ahyp:hlinkClr xmlns:ahyp="http://schemas.microsoft.com/office/drawing/2018/hyperlinkcolor" val="tx"/>
                    </a:ext>
                  </a:extLst>
                </a:hlinkClick>
              </a:rPr>
              <a:t>3.15 Microsoft Word - DRAFT Resolution - 21-0602 (eboardsolutions.com)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6" action="ppaction://hlinkfile">
                  <a:extLst>
                    <a:ext uri="{A12FA001-AC4F-418D-AE19-62706E023703}">
                      <ahyp:hlinkClr xmlns:ahyp="http://schemas.microsoft.com/office/drawing/2018/hyperlinkcolor" val="tx"/>
                    </a:ext>
                  </a:extLst>
                </a:hlinkClick>
              </a:rPr>
              <a:t>3.16 Illuminate Education eBook: Ensuring Equitable Outcomes (document)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extLst>
                    <a:ext uri="{A12FA001-AC4F-418D-AE19-62706E023703}">
                      <ahyp:hlinkClr xmlns:ahyp="http://schemas.microsoft.com/office/drawing/2018/hyperlinkcolor" val="tx"/>
                    </a:ext>
                  </a:extLst>
                </a:hlinkClick>
              </a:rPr>
              <a:t>3.17 About - Black Lives Matter</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8">
                  <a:extLst>
                    <a:ext uri="{A12FA001-AC4F-418D-AE19-62706E023703}">
                      <ahyp:hlinkClr xmlns:ahyp="http://schemas.microsoft.com/office/drawing/2018/hyperlinkcolor" val="tx"/>
                    </a:ext>
                  </a:extLst>
                </a:hlinkClick>
              </a:rPr>
              <a:t>3.18 Frequently Asked Questions | Teaching History FAQs | What We Get Asked (zinnedproject.org)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extLst>
                    <a:ext uri="{A12FA001-AC4F-418D-AE19-62706E023703}">
                      <ahyp:hlinkClr xmlns:ahyp="http://schemas.microsoft.com/office/drawing/2018/hyperlinkcolor" val="tx"/>
                    </a:ext>
                  </a:extLst>
                </a:hlinkClick>
              </a:rPr>
              <a:t>3.19 New Business Item 39 - 2021 NEA Annual Meeting (archive.org)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hlinkClick r:id="rId10" action="ppaction://hlinkfile">
                  <a:extLst>
                    <a:ext uri="{A12FA001-AC4F-418D-AE19-62706E023703}">
                      <ahyp:hlinkClr xmlns:ahyp="http://schemas.microsoft.com/office/drawing/2018/hyperlinkcolor" val="tx"/>
                    </a:ext>
                  </a:extLst>
                </a:hlinkClick>
              </a:rPr>
              <a:t>3.20 GA VISION PROJECT Vision-Recommendations-2021 (1).pdf</a:t>
            </a:r>
            <a:endParaRPr lang="fr-FR"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1">
                  <a:extLst>
                    <a:ext uri="{A12FA001-AC4F-418D-AE19-62706E023703}">
                      <ahyp:hlinkClr xmlns:ahyp="http://schemas.microsoft.com/office/drawing/2018/hyperlinkcolor" val="tx"/>
                    </a:ext>
                  </a:extLst>
                </a:hlinkClick>
              </a:rPr>
              <a:t>3.21 SLF Public Comment on Critical Race Theory (slfliberty.org)</a:t>
            </a:r>
            <a:endParaRPr lang="fr-FR"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2">
                  <a:extLst>
                    <a:ext uri="{A12FA001-AC4F-418D-AE19-62706E023703}">
                      <ahyp:hlinkClr xmlns:ahyp="http://schemas.microsoft.com/office/drawing/2018/hyperlinkcolor" val="tx"/>
                    </a:ext>
                  </a:extLst>
                </a:hlinkClick>
              </a:rPr>
              <a:t>3.22 Save Our Schools | Home</a:t>
            </a:r>
            <a:endParaRPr lang="fr-FR"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3">
                  <a:extLst>
                    <a:ext uri="{A12FA001-AC4F-418D-AE19-62706E023703}">
                      <ahyp:hlinkClr xmlns:ahyp="http://schemas.microsoft.com/office/drawing/2018/hyperlinkcolor" val="tx"/>
                    </a:ext>
                  </a:extLst>
                </a:hlinkClick>
              </a:rPr>
              <a:t>3.23 ISL 2019: Knowing Our Worth: A Humanistic Approach... (sched.com)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4" action="ppaction://hlinkfile">
                  <a:extLst>
                    <a:ext uri="{A12FA001-AC4F-418D-AE19-62706E023703}">
                      <ahyp:hlinkClr xmlns:ahyp="http://schemas.microsoft.com/office/drawing/2018/hyperlinkcolor" val="tx"/>
                    </a:ext>
                  </a:extLst>
                </a:hlinkClick>
              </a:rPr>
              <a:t>3.24 CASEL Framework for Systemic SEL</a:t>
            </a:r>
            <a:endParaRPr lang="en-US" sz="2400" dirty="0">
              <a:solidFill>
                <a:schemeClr val="bg1"/>
              </a:solidFill>
            </a:endParaRPr>
          </a:p>
          <a:p>
            <a:pPr>
              <a:defRPr/>
            </a:pPr>
            <a:r>
              <a:rPr lang="en-US" sz="2400" dirty="0">
                <a:solidFill>
                  <a:schemeClr val="bg1"/>
                </a:solidFill>
                <a:hlinkClick r:id="rId15">
                  <a:extLst>
                    <a:ext uri="{A12FA001-AC4F-418D-AE19-62706E023703}">
                      <ahyp:hlinkClr xmlns:ahyp="http://schemas.microsoft.com/office/drawing/2018/hyperlinkcolor" val="tx"/>
                    </a:ext>
                  </a:extLst>
                </a:hlinkClick>
              </a:rPr>
              <a:t>3.25 Equity and SEL - </a:t>
            </a:r>
            <a:r>
              <a:rPr lang="en-US" sz="2400" dirty="0" err="1">
                <a:solidFill>
                  <a:schemeClr val="bg1"/>
                </a:solidFill>
                <a:hlinkClick r:id="rId15">
                  <a:extLst>
                    <a:ext uri="{A12FA001-AC4F-418D-AE19-62706E023703}">
                      <ahyp:hlinkClr xmlns:ahyp="http://schemas.microsoft.com/office/drawing/2018/hyperlinkcolor" val="tx"/>
                    </a:ext>
                  </a:extLst>
                </a:hlinkClick>
              </a:rPr>
              <a:t>Casel</a:t>
            </a:r>
            <a:r>
              <a:rPr lang="en-US" sz="2400" dirty="0">
                <a:solidFill>
                  <a:schemeClr val="bg1"/>
                </a:solidFill>
                <a:hlinkClick r:id="rId15">
                  <a:extLst>
                    <a:ext uri="{A12FA001-AC4F-418D-AE19-62706E023703}">
                      <ahyp:hlinkClr xmlns:ahyp="http://schemas.microsoft.com/office/drawing/2018/hyperlinkcolor" val="tx"/>
                    </a:ext>
                  </a:extLst>
                </a:hlinkClick>
              </a:rPr>
              <a:t> </a:t>
            </a:r>
            <a:r>
              <a:rPr lang="en-US" sz="2400" dirty="0" err="1">
                <a:solidFill>
                  <a:schemeClr val="bg1"/>
                </a:solidFill>
                <a:hlinkClick r:id="rId15">
                  <a:extLst>
                    <a:ext uri="{A12FA001-AC4F-418D-AE19-62706E023703}">
                      <ahyp:hlinkClr xmlns:ahyp="http://schemas.microsoft.com/office/drawing/2018/hyperlinkcolor" val="tx"/>
                    </a:ext>
                  </a:extLst>
                </a:hlinkClick>
              </a:rPr>
              <a:t>Schoolguide</a:t>
            </a:r>
            <a:endParaRPr lang="en-US" sz="2400" dirty="0">
              <a:solidFill>
                <a:schemeClr val="bg1"/>
              </a:solidFill>
            </a:endParaRPr>
          </a:p>
          <a:p>
            <a:pPr>
              <a:defRPr/>
            </a:pPr>
            <a:r>
              <a:rPr lang="en-US" sz="2400" dirty="0">
                <a:solidFill>
                  <a:schemeClr val="bg1"/>
                </a:solidFill>
                <a:hlinkClick r:id="rId16">
                  <a:extLst>
                    <a:ext uri="{A12FA001-AC4F-418D-AE19-62706E023703}">
                      <ahyp:hlinkClr xmlns:ahyp="http://schemas.microsoft.com/office/drawing/2018/hyperlinkcolor" val="tx"/>
                    </a:ext>
                  </a:extLst>
                </a:hlinkClick>
              </a:rPr>
              <a:t>3.26 Warning to Parents - "Brain Pop" is Just More Political Indoctrination and CRT in Public Schools - Granite Grok</a:t>
            </a:r>
            <a:endParaRPr lang="en-US" sz="2400" dirty="0">
              <a:solidFill>
                <a:schemeClr val="bg1"/>
              </a:solidFill>
            </a:endParaRPr>
          </a:p>
        </p:txBody>
      </p:sp>
    </p:spTree>
    <p:extLst>
      <p:ext uri="{BB962C8B-B14F-4D97-AF65-F5344CB8AC3E}">
        <p14:creationId xmlns:p14="http://schemas.microsoft.com/office/powerpoint/2010/main" val="295226688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Resources-Panorama Survey</a:t>
            </a:r>
          </a:p>
        </p:txBody>
      </p:sp>
      <p:sp>
        <p:nvSpPr>
          <p:cNvPr id="9" name="TextBox 8">
            <a:extLst>
              <a:ext uri="{FF2B5EF4-FFF2-40B4-BE49-F238E27FC236}">
                <a16:creationId xmlns:a16="http://schemas.microsoft.com/office/drawing/2014/main" id="{41A6294C-E44E-49AD-A7D3-ABDAEFDE557A}"/>
              </a:ext>
            </a:extLst>
          </p:cNvPr>
          <p:cNvSpPr txBox="1"/>
          <p:nvPr/>
        </p:nvSpPr>
        <p:spPr>
          <a:xfrm>
            <a:off x="680935" y="1115812"/>
            <a:ext cx="10424159" cy="4524315"/>
          </a:xfrm>
          <a:prstGeom prst="rect">
            <a:avLst/>
          </a:prstGeom>
          <a:noFill/>
        </p:spPr>
        <p:txBody>
          <a:bodyPr wrap="square">
            <a:spAutoFit/>
          </a:bodyPr>
          <a:lstStyle/>
          <a:p>
            <a:r>
              <a:rPr lang="en-US" sz="2400" dirty="0">
                <a:solidFill>
                  <a:schemeClr val="bg1"/>
                </a:solidFill>
                <a:hlinkClick r:id="rId3">
                  <a:extLst>
                    <a:ext uri="{A12FA001-AC4F-418D-AE19-62706E023703}">
                      <ahyp:hlinkClr xmlns:ahyp="http://schemas.microsoft.com/office/drawing/2018/hyperlinkcolor" val="tx"/>
                    </a:ext>
                  </a:extLst>
                </a:hlinkClick>
              </a:rPr>
              <a:t>4.1 The big biz of spying on little kids – </a:t>
            </a:r>
            <a:r>
              <a:rPr lang="en-US" sz="2400" dirty="0" err="1">
                <a:solidFill>
                  <a:schemeClr val="bg1"/>
                </a:solidFill>
                <a:hlinkClick r:id="rId3">
                  <a:extLst>
                    <a:ext uri="{A12FA001-AC4F-418D-AE19-62706E023703}">
                      <ahyp:hlinkClr xmlns:ahyp="http://schemas.microsoft.com/office/drawing/2018/hyperlinkcolor" val="tx"/>
                    </a:ext>
                  </a:extLst>
                </a:hlinkClick>
              </a:rPr>
              <a:t>POLITICOPOLITICOSearchSearchCloseBack</a:t>
            </a:r>
            <a:endParaRPr lang="en-US" sz="2400" dirty="0">
              <a:solidFill>
                <a:schemeClr val="bg1"/>
              </a:solidFill>
            </a:endParaRPr>
          </a:p>
          <a:p>
            <a:r>
              <a:rPr lang="en-US" sz="2400" dirty="0">
                <a:solidFill>
                  <a:schemeClr val="bg1"/>
                </a:solidFill>
                <a:hlinkClick r:id="rId4">
                  <a:extLst>
                    <a:ext uri="{A12FA001-AC4F-418D-AE19-62706E023703}">
                      <ahyp:hlinkClr xmlns:ahyp="http://schemas.microsoft.com/office/drawing/2018/hyperlinkcolor" val="tx"/>
                    </a:ext>
                  </a:extLst>
                </a:hlinkClick>
              </a:rPr>
              <a:t>4.2 What You Need to Know About Your Child’s Privacy Rights | Diane Ravitch's blog</a:t>
            </a:r>
            <a:endParaRPr lang="en-US" sz="2400" dirty="0">
              <a:solidFill>
                <a:schemeClr val="bg1"/>
              </a:solidFill>
            </a:endParaRPr>
          </a:p>
          <a:p>
            <a:r>
              <a:rPr lang="en-US" sz="2400" dirty="0">
                <a:solidFill>
                  <a:schemeClr val="bg1"/>
                </a:solidFill>
                <a:hlinkClick r:id="rId5">
                  <a:extLst>
                    <a:ext uri="{A12FA001-AC4F-418D-AE19-62706E023703}">
                      <ahyp:hlinkClr xmlns:ahyp="http://schemas.microsoft.com/office/drawing/2018/hyperlinkcolor" val="tx"/>
                    </a:ext>
                  </a:extLst>
                </a:hlinkClick>
              </a:rPr>
              <a:t>4.4 Check-Ins-Question-Bank (panoramaed.com)</a:t>
            </a:r>
            <a:endParaRPr lang="en-US" sz="2400" dirty="0">
              <a:solidFill>
                <a:schemeClr val="bg1"/>
              </a:solidFill>
            </a:endParaRPr>
          </a:p>
          <a:p>
            <a:r>
              <a:rPr lang="nb-NO" sz="2400" dirty="0">
                <a:solidFill>
                  <a:schemeClr val="bg1"/>
                </a:solidFill>
                <a:hlinkClick r:id="rId6">
                  <a:extLst>
                    <a:ext uri="{A12FA001-AC4F-418D-AE19-62706E023703}">
                      <ahyp:hlinkClr xmlns:ahyp="http://schemas.microsoft.com/office/drawing/2018/hyperlinkcolor" val="tx"/>
                    </a:ext>
                  </a:extLst>
                </a:hlinkClick>
              </a:rPr>
              <a:t>4.5 SEL-User-Guide.pdf (panorama-www.s3.amazonaws.com)</a:t>
            </a:r>
            <a:endParaRPr lang="nb-NO" sz="2400" dirty="0">
              <a:solidFill>
                <a:schemeClr val="bg1"/>
              </a:solidFill>
            </a:endParaRPr>
          </a:p>
          <a:p>
            <a:r>
              <a:rPr lang="en-US" sz="2400" dirty="0">
                <a:solidFill>
                  <a:schemeClr val="bg1"/>
                </a:solidFill>
                <a:hlinkClick r:id="rId7">
                  <a:extLst>
                    <a:ext uri="{A12FA001-AC4F-418D-AE19-62706E023703}">
                      <ahyp:hlinkClr xmlns:ahyp="http://schemas.microsoft.com/office/drawing/2018/hyperlinkcolor" val="tx"/>
                    </a:ext>
                  </a:extLst>
                </a:hlinkClick>
              </a:rPr>
              <a:t>4.6 </a:t>
            </a:r>
            <a:r>
              <a:rPr lang="en-US" sz="2400" dirty="0" err="1">
                <a:solidFill>
                  <a:schemeClr val="bg1"/>
                </a:solidFill>
                <a:hlinkClick r:id="rId7">
                  <a:extLst>
                    <a:ext uri="{A12FA001-AC4F-418D-AE19-62706E023703}">
                      <ahyp:hlinkClr xmlns:ahyp="http://schemas.microsoft.com/office/drawing/2018/hyperlinkcolor" val="tx"/>
                    </a:ext>
                  </a:extLst>
                </a:hlinkClick>
              </a:rPr>
              <a:t>Zuck's</a:t>
            </a:r>
            <a:r>
              <a:rPr lang="en-US" sz="2400" dirty="0">
                <a:solidFill>
                  <a:schemeClr val="bg1"/>
                </a:solidFill>
                <a:hlinkClick r:id="rId7">
                  <a:extLst>
                    <a:ext uri="{A12FA001-AC4F-418D-AE19-62706E023703}">
                      <ahyp:hlinkClr xmlns:ahyp="http://schemas.microsoft.com/office/drawing/2018/hyperlinkcolor" val="tx"/>
                    </a:ext>
                  </a:extLst>
                </a:hlinkClick>
              </a:rPr>
              <a:t> first major ed-tech investment? Panorama Education, the brainchild of a Yale coder | VentureBeat</a:t>
            </a:r>
            <a:endParaRPr lang="en-US" sz="2400" dirty="0">
              <a:solidFill>
                <a:schemeClr val="bg1"/>
              </a:solidFill>
            </a:endParaRPr>
          </a:p>
          <a:p>
            <a:r>
              <a:rPr lang="en-US" sz="2400" dirty="0">
                <a:solidFill>
                  <a:schemeClr val="bg1"/>
                </a:solidFill>
                <a:hlinkClick r:id="rId8">
                  <a:extLst>
                    <a:ext uri="{A12FA001-AC4F-418D-AE19-62706E023703}">
                      <ahyp:hlinkClr xmlns:ahyp="http://schemas.microsoft.com/office/drawing/2018/hyperlinkcolor" val="tx"/>
                    </a:ext>
                  </a:extLst>
                </a:hlinkClick>
              </a:rPr>
              <a:t>4.7 4th Graders Complete ‘Equity Survey,’ Told Not to Discuss with Parents (breitbart.com)</a:t>
            </a:r>
            <a:endParaRPr lang="en-US" sz="2400" dirty="0">
              <a:solidFill>
                <a:schemeClr val="bg1"/>
              </a:solidFill>
            </a:endParaRPr>
          </a:p>
          <a:p>
            <a:r>
              <a:rPr lang="en-US" sz="2400" dirty="0">
                <a:solidFill>
                  <a:schemeClr val="bg1"/>
                </a:solidFill>
                <a:hlinkClick r:id="rId9" action="ppaction://hlinkfile">
                  <a:extLst>
                    <a:ext uri="{A12FA001-AC4F-418D-AE19-62706E023703}">
                      <ahyp:hlinkClr xmlns:ahyp="http://schemas.microsoft.com/office/drawing/2018/hyperlinkcolor" val="tx"/>
                    </a:ext>
                  </a:extLst>
                </a:hlinkClick>
              </a:rPr>
              <a:t>4.8 Investors to Panama</a:t>
            </a:r>
            <a:endParaRPr lang="en-US" sz="2400" dirty="0">
              <a:solidFill>
                <a:schemeClr val="bg1"/>
              </a:solidFill>
            </a:endParaRPr>
          </a:p>
          <a:p>
            <a:r>
              <a:rPr lang="en-US" sz="2400" dirty="0">
                <a:solidFill>
                  <a:schemeClr val="bg1"/>
                </a:solidFill>
                <a:hlinkClick r:id="rId10" action="ppaction://hlinkfile">
                  <a:extLst>
                    <a:ext uri="{A12FA001-AC4F-418D-AE19-62706E023703}">
                      <ahyp:hlinkClr xmlns:ahyp="http://schemas.microsoft.com/office/drawing/2018/hyperlinkcolor" val="tx"/>
                    </a:ext>
                  </a:extLst>
                </a:hlinkClick>
              </a:rPr>
              <a:t>4.9 Columbia County Testing Schedule</a:t>
            </a:r>
            <a:endParaRPr lang="en-US" sz="2400" dirty="0">
              <a:solidFill>
                <a:schemeClr val="bg1"/>
              </a:solidFill>
            </a:endParaRPr>
          </a:p>
          <a:p>
            <a:r>
              <a:rPr lang="en-US" sz="2400" dirty="0">
                <a:solidFill>
                  <a:schemeClr val="bg1"/>
                </a:solidFill>
                <a:hlinkClick r:id="rId11" action="ppaction://hlinkfile">
                  <a:extLst>
                    <a:ext uri="{A12FA001-AC4F-418D-AE19-62706E023703}">
                      <ahyp:hlinkClr xmlns:ahyp="http://schemas.microsoft.com/office/drawing/2018/hyperlinkcolor" val="tx"/>
                    </a:ext>
                  </a:extLst>
                </a:hlinkClick>
              </a:rPr>
              <a:t>4.10 Meeting with Columbia County RE Panorama-4AUG2021</a:t>
            </a:r>
            <a:endParaRPr lang="en-US" sz="2400" dirty="0">
              <a:solidFill>
                <a:schemeClr val="bg1"/>
              </a:solidFill>
            </a:endParaRPr>
          </a:p>
        </p:txBody>
      </p:sp>
    </p:spTree>
    <p:extLst>
      <p:ext uri="{BB962C8B-B14F-4D97-AF65-F5344CB8AC3E}">
        <p14:creationId xmlns:p14="http://schemas.microsoft.com/office/powerpoint/2010/main" val="7700923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Resources-Panorama Survey (</a:t>
            </a:r>
            <a:r>
              <a:rPr kumimoji="0" lang="en-US" sz="5400" b="0" i="0" u="none" strike="noStrike" kern="1200" cap="none" spc="0" normalizeH="0" baseline="0" noProof="0" dirty="0" err="1">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cont</a:t>
            </a: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41A6294C-E44E-49AD-A7D3-ABDAEFDE557A}"/>
              </a:ext>
            </a:extLst>
          </p:cNvPr>
          <p:cNvSpPr txBox="1"/>
          <p:nvPr/>
        </p:nvSpPr>
        <p:spPr>
          <a:xfrm>
            <a:off x="680935" y="1115812"/>
            <a:ext cx="10424159"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4.11 6 Free Templates for Research-Backed Student Survey Questions With PDF Download (panoramaed.com)</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4.12 Watch Recorded Sessions from Panorama’s Virtual </a:t>
            </a:r>
            <a:r>
              <a:rPr lang="en-US" sz="2400" dirty="0" err="1">
                <a:solidFill>
                  <a:schemeClr val="bg1"/>
                </a:solidFill>
                <a:hlinkClick r:id="rId4">
                  <a:extLst>
                    <a:ext uri="{A12FA001-AC4F-418D-AE19-62706E023703}">
                      <ahyp:hlinkClr xmlns:ahyp="http://schemas.microsoft.com/office/drawing/2018/hyperlinkcolor" val="tx"/>
                    </a:ext>
                  </a:extLst>
                </a:hlinkClick>
              </a:rPr>
              <a:t>Summit:A</a:t>
            </a:r>
            <a:r>
              <a:rPr lang="en-US" sz="2400" dirty="0">
                <a:solidFill>
                  <a:schemeClr val="bg1"/>
                </a:solidFill>
                <a:hlinkClick r:id="rId4">
                  <a:extLst>
                    <a:ext uri="{A12FA001-AC4F-418D-AE19-62706E023703}">
                      <ahyp:hlinkClr xmlns:ahyp="http://schemas.microsoft.com/office/drawing/2018/hyperlinkcolor" val="tx"/>
                    </a:ext>
                  </a:extLst>
                </a:hlinkClick>
              </a:rPr>
              <a:t> Resilient Reopening! (splashthat.com)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5">
                  <a:extLst>
                    <a:ext uri="{A12FA001-AC4F-418D-AE19-62706E023703}">
                      <ahyp:hlinkClr xmlns:ahyp="http://schemas.microsoft.com/office/drawing/2018/hyperlinkcolor" val="tx"/>
                    </a:ext>
                  </a:extLst>
                </a:hlinkClick>
              </a:rPr>
              <a:t>4.13 Panorama Surveys | Panorama Education</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6">
                  <a:extLst>
                    <a:ext uri="{A12FA001-AC4F-418D-AE19-62706E023703}">
                      <ahyp:hlinkClr xmlns:ahyp="http://schemas.microsoft.com/office/drawing/2018/hyperlinkcolor" val="tx"/>
                    </a:ext>
                  </a:extLst>
                </a:hlinkClick>
              </a:rPr>
              <a:t>4.14 Panorama Equity and Inclusion User Guide.pdf (panoramaed.com)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ction="ppaction://hlinkfile">
                  <a:extLst>
                    <a:ext uri="{A12FA001-AC4F-418D-AE19-62706E023703}">
                      <ahyp:hlinkClr xmlns:ahyp="http://schemas.microsoft.com/office/drawing/2018/hyperlinkcolor" val="tx"/>
                    </a:ext>
                  </a:extLst>
                </a:hlinkClick>
              </a:rPr>
              <a:t>4.15 SEL Interventions</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8" action="ppaction://hlinkfile">
                  <a:extLst>
                    <a:ext uri="{A12FA001-AC4F-418D-AE19-62706E023703}">
                      <ahyp:hlinkClr xmlns:ahyp="http://schemas.microsoft.com/office/drawing/2018/hyperlinkcolor" val="tx"/>
                    </a:ext>
                  </a:extLst>
                </a:hlinkClick>
              </a:rPr>
              <a:t>4.16 Panorama Interventions – 3</a:t>
            </a:r>
            <a:r>
              <a:rPr lang="en-US" sz="2400" baseline="30000" dirty="0">
                <a:solidFill>
                  <a:schemeClr val="bg1"/>
                </a:solidFill>
                <a:hlinkClick r:id="rId8" action="ppaction://hlinkfile">
                  <a:extLst>
                    <a:ext uri="{A12FA001-AC4F-418D-AE19-62706E023703}">
                      <ahyp:hlinkClr xmlns:ahyp="http://schemas.microsoft.com/office/drawing/2018/hyperlinkcolor" val="tx"/>
                    </a:ext>
                  </a:extLst>
                </a:hlinkClick>
              </a:rPr>
              <a:t>rd</a:t>
            </a:r>
            <a:r>
              <a:rPr lang="en-US" sz="2400" dirty="0">
                <a:solidFill>
                  <a:schemeClr val="bg1"/>
                </a:solidFill>
                <a:hlinkClick r:id="rId8" action="ppaction://hlinkfile">
                  <a:extLst>
                    <a:ext uri="{A12FA001-AC4F-418D-AE19-62706E023703}">
                      <ahyp:hlinkClr xmlns:ahyp="http://schemas.microsoft.com/office/drawing/2018/hyperlinkcolor" val="tx"/>
                    </a:ext>
                  </a:extLst>
                </a:hlinkClick>
              </a:rPr>
              <a:t> Party Partner Research</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extLst>
                    <a:ext uri="{A12FA001-AC4F-418D-AE19-62706E023703}">
                      <ahyp:hlinkClr xmlns:ahyp="http://schemas.microsoft.com/office/drawing/2018/hyperlinkcolor" val="tx"/>
                    </a:ext>
                  </a:extLst>
                </a:hlinkClick>
              </a:rPr>
              <a:t>4.17 About | Panorama Education</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0">
                  <a:extLst>
                    <a:ext uri="{A12FA001-AC4F-418D-AE19-62706E023703}">
                      <ahyp:hlinkClr xmlns:ahyp="http://schemas.microsoft.com/office/drawing/2018/hyperlinkcolor" val="tx"/>
                    </a:ext>
                  </a:extLst>
                </a:hlinkClick>
              </a:rPr>
              <a:t>4.18 ESSA Law Broadens Definition of School Success - Education Week (nh.gov)</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772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25287" y="1138996"/>
            <a:ext cx="11834192" cy="543225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Funding</a:t>
            </a:r>
          </a:p>
          <a:p>
            <a:pPr marL="800100" lvl="1" indent="-342900">
              <a:buFont typeface="Arial" panose="020B0604020202020204" pitchFamily="34" charset="0"/>
              <a:buChar char="•"/>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The Fetzer Institute-Foundational Questions:</a:t>
            </a:r>
          </a:p>
          <a:p>
            <a:pPr marL="1257300" lvl="2" indent="-342900">
              <a:buFont typeface="Arial" panose="020B0604020202020204" pitchFamily="34" charset="0"/>
              <a:buChar char="•"/>
              <a:defRPr/>
            </a:pPr>
            <a:r>
              <a:rPr kumimoji="0" lang="en-US" sz="3100" b="0" i="0" u="none" strike="noStrike" kern="1200" cap="none" spc="0" normalizeH="0" baseline="0" noProof="0" dirty="0">
                <a:ln>
                  <a:noFill/>
                </a:ln>
                <a:solidFill>
                  <a:srgbClr val="E7E6E6"/>
                </a:solidFill>
                <a:effectLst/>
                <a:uLnTx/>
                <a:uFillTx/>
                <a:latin typeface="Calibri" panose="020F0502020204030204"/>
                <a:ea typeface="+mn-ea"/>
                <a:cs typeface="+mn-cs"/>
              </a:rPr>
              <a:t>How can insights of science and </a:t>
            </a:r>
            <a:r>
              <a:rPr lang="en-US" sz="3100" dirty="0">
                <a:solidFill>
                  <a:srgbClr val="E7E6E6"/>
                </a:solidFill>
                <a:latin typeface="Calibri" panose="020F0502020204030204"/>
              </a:rPr>
              <a:t>the </a:t>
            </a:r>
            <a:r>
              <a:rPr kumimoji="0" lang="en-US" sz="3100" b="0" i="0" u="none" strike="noStrike" kern="1200" cap="none" spc="0" normalizeH="0" baseline="0" noProof="0" dirty="0">
                <a:ln>
                  <a:noFill/>
                </a:ln>
                <a:solidFill>
                  <a:srgbClr val="E7E6E6"/>
                </a:solidFill>
                <a:effectLst/>
                <a:uLnTx/>
                <a:uFillTx/>
                <a:latin typeface="Calibri" panose="020F0502020204030204"/>
                <a:ea typeface="+mn-ea"/>
                <a:cs typeface="+mn-cs"/>
              </a:rPr>
              <a:t>power of technological innovation be utilized to explore the capacities of the mind and spirit? </a:t>
            </a:r>
          </a:p>
          <a:p>
            <a:pPr marL="1257300" lvl="2" indent="-342900">
              <a:buFont typeface="Arial" panose="020B0604020202020204" pitchFamily="34" charset="0"/>
              <a:buChar char="•"/>
              <a:defRPr/>
            </a:pPr>
            <a:r>
              <a:rPr kumimoji="0" lang="en-US" sz="3100" b="0" i="0" u="none" strike="noStrike" kern="1200" cap="none" spc="0" normalizeH="0" baseline="0" noProof="0" dirty="0">
                <a:ln>
                  <a:noFill/>
                </a:ln>
                <a:solidFill>
                  <a:srgbClr val="E7E6E6"/>
                </a:solidFill>
                <a:effectLst/>
                <a:uLnTx/>
                <a:uFillTx/>
                <a:latin typeface="Calibri" panose="020F0502020204030204"/>
                <a:ea typeface="+mn-ea"/>
                <a:cs typeface="+mn-cs"/>
              </a:rPr>
              <a:t>How can the wisdom and insight gained through inner exploration be used to better our individual and collective wellbeing?</a:t>
            </a:r>
          </a:p>
          <a:p>
            <a:pPr marL="1257300" lvl="2" indent="-342900">
              <a:buFont typeface="Arial" panose="020B0604020202020204" pitchFamily="34" charset="0"/>
              <a:buChar char="•"/>
              <a:defRPr/>
            </a:pPr>
            <a:r>
              <a:rPr kumimoji="0" lang="en-US" sz="3100" b="0" i="0" u="none" strike="noStrike" kern="1200" cap="none" spc="0" normalizeH="0" baseline="0" noProof="0" dirty="0">
                <a:ln>
                  <a:noFill/>
                </a:ln>
                <a:solidFill>
                  <a:srgbClr val="E7E6E6"/>
                </a:solidFill>
                <a:effectLst/>
                <a:uLnTx/>
                <a:uFillTx/>
                <a:latin typeface="Calibri" panose="020F0502020204030204"/>
                <a:ea typeface="+mn-ea"/>
                <a:cs typeface="+mn-cs"/>
              </a:rPr>
              <a:t>How can the entrepreneurial spirit and financial resources gained from the American business sector be used in the service of creating a better world?</a:t>
            </a:r>
          </a:p>
        </p:txBody>
      </p:sp>
      <p:sp>
        <p:nvSpPr>
          <p:cNvPr id="9" name="Rectangle 8">
            <a:extLst>
              <a:ext uri="{FF2B5EF4-FFF2-40B4-BE49-F238E27FC236}">
                <a16:creationId xmlns:a16="http://schemas.microsoft.com/office/drawing/2014/main" id="{54513714-C5EB-4BFE-BDA2-631E0F32726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126410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3385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Resources-Comprehensive Sex Ed</a:t>
            </a:r>
          </a:p>
        </p:txBody>
      </p:sp>
      <p:sp>
        <p:nvSpPr>
          <p:cNvPr id="9" name="TextBox 8">
            <a:extLst>
              <a:ext uri="{FF2B5EF4-FFF2-40B4-BE49-F238E27FC236}">
                <a16:creationId xmlns:a16="http://schemas.microsoft.com/office/drawing/2014/main" id="{F9021529-629B-43A3-B8E8-C5E9A04AD1B5}"/>
              </a:ext>
            </a:extLst>
          </p:cNvPr>
          <p:cNvSpPr txBox="1"/>
          <p:nvPr/>
        </p:nvSpPr>
        <p:spPr>
          <a:xfrm>
            <a:off x="802345" y="1477329"/>
            <a:ext cx="10248275" cy="5632311"/>
          </a:xfrm>
          <a:prstGeom prst="rect">
            <a:avLst/>
          </a:prstGeom>
          <a:noFill/>
        </p:spPr>
        <p:txBody>
          <a:bodyPr wrap="square">
            <a:spAutoFit/>
          </a:bodyPr>
          <a:lstStyle/>
          <a:p>
            <a:r>
              <a:rPr lang="en-US" sz="2400" dirty="0">
                <a:solidFill>
                  <a:schemeClr val="bg1"/>
                </a:solidFill>
                <a:hlinkClick r:id="rId3">
                  <a:extLst>
                    <a:ext uri="{A12FA001-AC4F-418D-AE19-62706E023703}">
                      <ahyp:hlinkClr xmlns:ahyp="http://schemas.microsoft.com/office/drawing/2018/hyperlinkcolor" val="tx"/>
                    </a:ext>
                  </a:extLst>
                </a:hlinkClick>
              </a:rPr>
              <a:t>5.1 PSH Parent Toolkit 2021-2022.pdf - Google Drive</a:t>
            </a:r>
            <a:endParaRPr lang="en-US" sz="2400" dirty="0">
              <a:solidFill>
                <a:schemeClr val="bg1"/>
              </a:solidFill>
            </a:endParaRPr>
          </a:p>
          <a:p>
            <a:r>
              <a:rPr lang="en-US" sz="2400" dirty="0">
                <a:solidFill>
                  <a:schemeClr val="bg1"/>
                </a:solidFill>
                <a:hlinkClick r:id="rId4">
                  <a:extLst>
                    <a:ext uri="{A12FA001-AC4F-418D-AE19-62706E023703}">
                      <ahyp:hlinkClr xmlns:ahyp="http://schemas.microsoft.com/office/drawing/2018/hyperlinkcolor" val="tx"/>
                    </a:ext>
                  </a:extLst>
                </a:hlinkClick>
              </a:rPr>
              <a:t>5.2 Georgia Department of Education Live Stream – YouTube</a:t>
            </a:r>
            <a:endParaRPr lang="en-US" sz="2400" dirty="0">
              <a:solidFill>
                <a:schemeClr val="bg1"/>
              </a:solidFill>
            </a:endParaRPr>
          </a:p>
          <a:p>
            <a:r>
              <a:rPr lang="en-US" sz="2400" dirty="0">
                <a:solidFill>
                  <a:schemeClr val="bg1"/>
                </a:solidFill>
                <a:hlinkClick r:id="rId5" action="ppaction://hlinkfile">
                  <a:extLst>
                    <a:ext uri="{A12FA001-AC4F-418D-AE19-62706E023703}">
                      <ahyp:hlinkClr xmlns:ahyp="http://schemas.microsoft.com/office/drawing/2018/hyperlinkcolor" val="tx"/>
                    </a:ext>
                  </a:extLst>
                </a:hlinkClick>
              </a:rPr>
              <a:t>5.3 Navigating The Transgender Landscape.pdf</a:t>
            </a:r>
            <a:endParaRPr lang="en-US" sz="2400" dirty="0">
              <a:solidFill>
                <a:schemeClr val="bg1"/>
              </a:solidFill>
            </a:endParaRPr>
          </a:p>
          <a:p>
            <a:r>
              <a:rPr lang="en-US" sz="2400" dirty="0">
                <a:solidFill>
                  <a:schemeClr val="bg1"/>
                </a:solidFill>
                <a:hlinkClick r:id="rId6">
                  <a:extLst>
                    <a:ext uri="{A12FA001-AC4F-418D-AE19-62706E023703}">
                      <ahyp:hlinkClr xmlns:ahyp="http://schemas.microsoft.com/office/drawing/2018/hyperlinkcolor" val="tx"/>
                    </a:ext>
                  </a:extLst>
                </a:hlinkClick>
              </a:rPr>
              <a:t>5.4 Censorship | The First Amendment Encyclopedia (mtsu.edu)</a:t>
            </a:r>
            <a:endParaRPr lang="en-US" sz="2400" dirty="0">
              <a:solidFill>
                <a:schemeClr val="bg1"/>
              </a:solidFill>
            </a:endParaRPr>
          </a:p>
          <a:p>
            <a:r>
              <a:rPr lang="en-US" sz="2400" dirty="0">
                <a:solidFill>
                  <a:schemeClr val="bg1"/>
                </a:solidFill>
                <a:hlinkClick r:id="rId7">
                  <a:extLst>
                    <a:ext uri="{A12FA001-AC4F-418D-AE19-62706E023703}">
                      <ahyp:hlinkClr xmlns:ahyp="http://schemas.microsoft.com/office/drawing/2018/hyperlinkcolor" val="tx"/>
                    </a:ext>
                  </a:extLst>
                </a:hlinkClick>
              </a:rPr>
              <a:t>5.5 Rights of Teachers | The First Amendment Encyclopedia (mtsu.edu)</a:t>
            </a:r>
            <a:endParaRPr lang="en-US" sz="2400" dirty="0">
              <a:solidFill>
                <a:schemeClr val="bg1"/>
              </a:solidFill>
            </a:endParaRPr>
          </a:p>
          <a:p>
            <a:r>
              <a:rPr lang="en-US" sz="2400" dirty="0">
                <a:solidFill>
                  <a:schemeClr val="bg1"/>
                </a:solidFill>
                <a:hlinkClick r:id="rId8">
                  <a:extLst>
                    <a:ext uri="{A12FA001-AC4F-418D-AE19-62706E023703}">
                      <ahyp:hlinkClr xmlns:ahyp="http://schemas.microsoft.com/office/drawing/2018/hyperlinkcolor" val="tx"/>
                    </a:ext>
                  </a:extLst>
                </a:hlinkClick>
              </a:rPr>
              <a:t>5.6 Colorado School District Instructs Teachers To Avoid Informing Parents If Their Child Shows ‘Persistent’ Gender Confusion | The Daily Wire</a:t>
            </a:r>
            <a:endParaRPr lang="en-US" sz="2400" dirty="0">
              <a:solidFill>
                <a:schemeClr val="bg1"/>
              </a:solidFill>
            </a:endParaRPr>
          </a:p>
          <a:p>
            <a:r>
              <a:rPr lang="en-US" sz="2400" dirty="0">
                <a:solidFill>
                  <a:schemeClr val="bg1"/>
                </a:solidFill>
                <a:hlinkClick r:id="rId9">
                  <a:extLst>
                    <a:ext uri="{A12FA001-AC4F-418D-AE19-62706E023703}">
                      <ahyp:hlinkClr xmlns:ahyp="http://schemas.microsoft.com/office/drawing/2018/hyperlinkcolor" val="tx"/>
                    </a:ext>
                  </a:extLst>
                </a:hlinkClick>
              </a:rPr>
              <a:t>5.7 NSES-2020-web.pdf (advocatesforyouth.org)</a:t>
            </a:r>
            <a:endParaRPr lang="en-US" sz="2400" dirty="0">
              <a:solidFill>
                <a:schemeClr val="bg1"/>
              </a:solidFill>
            </a:endParaRPr>
          </a:p>
          <a:p>
            <a:r>
              <a:rPr lang="en-US" sz="2400" dirty="0">
                <a:solidFill>
                  <a:schemeClr val="bg1"/>
                </a:solidFill>
                <a:hlinkClick r:id="rId10">
                  <a:extLst>
                    <a:ext uri="{A12FA001-AC4F-418D-AE19-62706E023703}">
                      <ahyp:hlinkClr xmlns:ahyp="http://schemas.microsoft.com/office/drawing/2018/hyperlinkcolor" val="tx"/>
                    </a:ext>
                  </a:extLst>
                </a:hlinkClick>
              </a:rPr>
              <a:t>5.8 2-Lesson-1-3Rs-UnderstandingOurBodies.pdf</a:t>
            </a:r>
            <a:endParaRPr lang="en-US" sz="2400" dirty="0">
              <a:solidFill>
                <a:schemeClr val="bg1"/>
              </a:solidFill>
            </a:endParaRPr>
          </a:p>
          <a:p>
            <a:r>
              <a:rPr lang="en-US" sz="2400" dirty="0">
                <a:solidFill>
                  <a:schemeClr val="bg1"/>
                </a:solidFill>
                <a:hlinkClick r:id="rId11">
                  <a:extLst>
                    <a:ext uri="{A12FA001-AC4F-418D-AE19-62706E023703}">
                      <ahyp:hlinkClr xmlns:ahyp="http://schemas.microsoft.com/office/drawing/2018/hyperlinkcolor" val="tx"/>
                    </a:ext>
                  </a:extLst>
                </a:hlinkClick>
              </a:rPr>
              <a:t>5.9 Critical Race Theory &amp; Gender Ideology - by Abigail </a:t>
            </a:r>
            <a:r>
              <a:rPr lang="en-US" sz="2400" dirty="0" err="1">
                <a:solidFill>
                  <a:schemeClr val="bg1"/>
                </a:solidFill>
                <a:hlinkClick r:id="rId11">
                  <a:extLst>
                    <a:ext uri="{A12FA001-AC4F-418D-AE19-62706E023703}">
                      <ahyp:hlinkClr xmlns:ahyp="http://schemas.microsoft.com/office/drawing/2018/hyperlinkcolor" val="tx"/>
                    </a:ext>
                  </a:extLst>
                </a:hlinkClick>
              </a:rPr>
              <a:t>Shrier</a:t>
            </a:r>
            <a:r>
              <a:rPr lang="en-US" sz="2400" dirty="0">
                <a:solidFill>
                  <a:schemeClr val="bg1"/>
                </a:solidFill>
                <a:hlinkClick r:id="rId11">
                  <a:extLst>
                    <a:ext uri="{A12FA001-AC4F-418D-AE19-62706E023703}">
                      <ahyp:hlinkClr xmlns:ahyp="http://schemas.microsoft.com/office/drawing/2018/hyperlinkcolor" val="tx"/>
                    </a:ext>
                  </a:extLst>
                </a:hlinkClick>
              </a:rPr>
              <a:t> - The Truth Fairy (substack.com)</a:t>
            </a:r>
            <a:endParaRPr lang="en-US" sz="2400" dirty="0">
              <a:solidFill>
                <a:schemeClr val="bg1"/>
              </a:solidFill>
            </a:endParaRPr>
          </a:p>
          <a:p>
            <a:r>
              <a:rPr lang="en-US" sz="2400" dirty="0">
                <a:solidFill>
                  <a:schemeClr val="bg1"/>
                </a:solidFill>
                <a:hlinkClick r:id="rId12">
                  <a:extLst>
                    <a:ext uri="{A12FA001-AC4F-418D-AE19-62706E023703}">
                      <ahyp:hlinkClr xmlns:ahyp="http://schemas.microsoft.com/office/drawing/2018/hyperlinkcolor" val="tx"/>
                    </a:ext>
                  </a:extLst>
                </a:hlinkClick>
              </a:rPr>
              <a:t>5.10 The Totalitarian Agenda Behind LGBT Sex-Ed Revolution at School (theepochtimes.com)</a:t>
            </a:r>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05303671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3385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Resources-Comprehensive Sex Ed</a:t>
            </a:r>
          </a:p>
        </p:txBody>
      </p:sp>
      <p:sp>
        <p:nvSpPr>
          <p:cNvPr id="9" name="TextBox 8">
            <a:extLst>
              <a:ext uri="{FF2B5EF4-FFF2-40B4-BE49-F238E27FC236}">
                <a16:creationId xmlns:a16="http://schemas.microsoft.com/office/drawing/2014/main" id="{F9021529-629B-43A3-B8E8-C5E9A04AD1B5}"/>
              </a:ext>
            </a:extLst>
          </p:cNvPr>
          <p:cNvSpPr txBox="1"/>
          <p:nvPr/>
        </p:nvSpPr>
        <p:spPr>
          <a:xfrm>
            <a:off x="802345" y="1477329"/>
            <a:ext cx="10248275"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3">
                  <a:extLst>
                    <a:ext uri="{A12FA001-AC4F-418D-AE19-62706E023703}">
                      <ahyp:hlinkClr xmlns:ahyp="http://schemas.microsoft.com/office/drawing/2018/hyperlinkcolor" val="tx"/>
                    </a:ext>
                  </a:extLst>
                </a:hlinkClick>
              </a:rPr>
              <a:t>5.11 27% of California adolescents say they are viewed as gender nonconforming, study finds | UCLA</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5.12 Utah Sees 10,000% Increase in Girls Getting “Sex Change” - The New American</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5">
                  <a:extLst>
                    <a:ext uri="{A12FA001-AC4F-418D-AE19-62706E023703}">
                      <ahyp:hlinkClr xmlns:ahyp="http://schemas.microsoft.com/office/drawing/2018/hyperlinkcolor" val="tx"/>
                    </a:ext>
                  </a:extLst>
                </a:hlinkClick>
              </a:rPr>
              <a:t>5.13 Happy, Healthy, and Hot: A Young Person’s Guide to their Rights, Sexuality, and Living with HIV</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6">
                  <a:extLst>
                    <a:ext uri="{A12FA001-AC4F-418D-AE19-62706E023703}">
                      <ahyp:hlinkClr xmlns:ahyp="http://schemas.microsoft.com/office/drawing/2018/hyperlinkcolor" val="tx"/>
                    </a:ext>
                  </a:extLst>
                </a:hlinkClick>
              </a:rPr>
              <a:t>5.14 International Planned Parenthood Fund: Scaling Up CSE</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extLst>
                    <a:ext uri="{A12FA001-AC4F-418D-AE19-62706E023703}">
                      <ahyp:hlinkClr xmlns:ahyp="http://schemas.microsoft.com/office/drawing/2018/hyperlinkcolor" val="tx"/>
                    </a:ext>
                  </a:extLst>
                </a:hlinkClick>
              </a:rPr>
              <a:t>5.15 How Planned Parenthood Teaches Sex Education (plannedparenthoodaction.org)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8">
                  <a:extLst>
                    <a:ext uri="{A12FA001-AC4F-418D-AE19-62706E023703}">
                      <ahyp:hlinkClr xmlns:ahyp="http://schemas.microsoft.com/office/drawing/2018/hyperlinkcolor" val="tx"/>
                    </a:ext>
                  </a:extLst>
                </a:hlinkClick>
              </a:rPr>
              <a:t>5.16 Advocates for Youth</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extLst>
                    <a:ext uri="{A12FA001-AC4F-418D-AE19-62706E023703}">
                      <ahyp:hlinkClr xmlns:ahyp="http://schemas.microsoft.com/office/drawing/2018/hyperlinkcolor" val="tx"/>
                    </a:ext>
                  </a:extLst>
                </a:hlinkClick>
              </a:rPr>
              <a:t>5.17 The Trevor Project — Saving Young LGBTQ Lives</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0">
                  <a:extLst>
                    <a:ext uri="{A12FA001-AC4F-418D-AE19-62706E023703}">
                      <ahyp:hlinkClr xmlns:ahyp="http://schemas.microsoft.com/office/drawing/2018/hyperlinkcolor" val="tx"/>
                    </a:ext>
                  </a:extLst>
                </a:hlinkClick>
              </a:rPr>
              <a:t>5.18 SIECUS: Sex Ed for Social Change</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1">
                  <a:extLst>
                    <a:ext uri="{A12FA001-AC4F-418D-AE19-62706E023703}">
                      <ahyp:hlinkClr xmlns:ahyp="http://schemas.microsoft.com/office/drawing/2018/hyperlinkcolor" val="tx"/>
                    </a:ext>
                  </a:extLst>
                </a:hlinkClick>
              </a:rPr>
              <a:t>5.19 The Future of Sex Education - Advocates for Youth</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2">
                  <a:extLst>
                    <a:ext uri="{A12FA001-AC4F-418D-AE19-62706E023703}">
                      <ahyp:hlinkClr xmlns:ahyp="http://schemas.microsoft.com/office/drawing/2018/hyperlinkcolor" val="tx"/>
                    </a:ext>
                  </a:extLst>
                </a:hlinkClick>
              </a:rPr>
              <a:t>5.20 NSES-2020-web.pdf (advocatesforyouth.org)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0922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3385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Resources-Comprehensive Sex Ed</a:t>
            </a:r>
          </a:p>
        </p:txBody>
      </p:sp>
      <p:sp>
        <p:nvSpPr>
          <p:cNvPr id="9" name="TextBox 8">
            <a:extLst>
              <a:ext uri="{FF2B5EF4-FFF2-40B4-BE49-F238E27FC236}">
                <a16:creationId xmlns:a16="http://schemas.microsoft.com/office/drawing/2014/main" id="{F9021529-629B-43A3-B8E8-C5E9A04AD1B5}"/>
              </a:ext>
            </a:extLst>
          </p:cNvPr>
          <p:cNvSpPr txBox="1"/>
          <p:nvPr/>
        </p:nvSpPr>
        <p:spPr>
          <a:xfrm>
            <a:off x="802345" y="1477329"/>
            <a:ext cx="10248275"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3">
                  <a:extLst>
                    <a:ext uri="{A12FA001-AC4F-418D-AE19-62706E023703}">
                      <ahyp:hlinkClr xmlns:ahyp="http://schemas.microsoft.com/office/drawing/2018/hyperlinkcolor" val="tx"/>
                    </a:ext>
                  </a:extLst>
                </a:hlinkClick>
              </a:rPr>
              <a:t>5.21 Non Profits, Full of Radical Leftists, Are Setting National Sex Ed Standards (thegatewaypundit.com)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5.22 Inclusive_Sex_Education.pdf (plannedparenthood.org)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5">
                  <a:extLst>
                    <a:ext uri="{A12FA001-AC4F-418D-AE19-62706E023703}">
                      <ahyp:hlinkClr xmlns:ahyp="http://schemas.microsoft.com/office/drawing/2018/hyperlinkcolor" val="tx"/>
                    </a:ext>
                  </a:extLst>
                </a:hlinkClick>
              </a:rPr>
              <a:t>5.23 </a:t>
            </a:r>
            <a:r>
              <a:rPr lang="en-US" sz="2400" dirty="0">
                <a:solidFill>
                  <a:schemeClr val="bg1"/>
                </a:solidFill>
                <a:hlinkClick r:id="rId6">
                  <a:extLst>
                    <a:ext uri="{A12FA001-AC4F-418D-AE19-62706E023703}">
                      <ahyp:hlinkClr xmlns:ahyp="http://schemas.microsoft.com/office/drawing/2018/hyperlinkcolor" val="tx"/>
                    </a:ext>
                  </a:extLst>
                </a:hlinkClick>
              </a:rPr>
              <a:t>https://www.refocusoneducation.com/district-content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extLst>
                    <a:ext uri="{A12FA001-AC4F-418D-AE19-62706E023703}">
                      <ahyp:hlinkClr xmlns:ahyp="http://schemas.microsoft.com/office/drawing/2018/hyperlinkcolor" val="tx"/>
                    </a:ext>
                  </a:extLst>
                </a:hlinkClick>
              </a:rPr>
              <a:t>5.24 Sex Education &amp; Graphic Images for K-5 In Public Schools (deeprootsathome.com)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8">
                  <a:extLst>
                    <a:ext uri="{A12FA001-AC4F-418D-AE19-62706E023703}">
                      <ahyp:hlinkClr xmlns:ahyp="http://schemas.microsoft.com/office/drawing/2018/hyperlinkcolor" val="tx"/>
                    </a:ext>
                  </a:extLst>
                </a:hlinkClick>
              </a:rPr>
              <a:t>5.25 Sexual Books in Columbia County School Media Centers</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hlinkClick r:id="rId9">
                  <a:extLst>
                    <a:ext uri="{A12FA001-AC4F-418D-AE19-62706E023703}">
                      <ahyp:hlinkClr xmlns:ahyp="http://schemas.microsoft.com/office/drawing/2018/hyperlinkcolor" val="tx"/>
                    </a:ext>
                  </a:extLst>
                </a:hlinkClick>
              </a:rPr>
              <a:t>5.26 2021 MS Curriculum </a:t>
            </a:r>
            <a:r>
              <a:rPr lang="fr-FR" sz="2400" dirty="0" err="1">
                <a:solidFill>
                  <a:schemeClr val="bg1"/>
                </a:solidFill>
                <a:hlinkClick r:id="rId9">
                  <a:extLst>
                    <a:ext uri="{A12FA001-AC4F-418D-AE19-62706E023703}">
                      <ahyp:hlinkClr xmlns:ahyp="http://schemas.microsoft.com/office/drawing/2018/hyperlinkcolor" val="tx"/>
                    </a:ext>
                  </a:extLst>
                </a:hlinkClick>
              </a:rPr>
              <a:t>Sample</a:t>
            </a:r>
            <a:r>
              <a:rPr lang="fr-FR" sz="2400" dirty="0">
                <a:solidFill>
                  <a:schemeClr val="bg1"/>
                </a:solidFill>
                <a:hlinkClick r:id="rId9">
                  <a:extLst>
                    <a:ext uri="{A12FA001-AC4F-418D-AE19-62706E023703}">
                      <ahyp:hlinkClr xmlns:ahyp="http://schemas.microsoft.com/office/drawing/2018/hyperlinkcolor" val="tx"/>
                    </a:ext>
                  </a:extLst>
                </a:hlinkClick>
              </a:rPr>
              <a:t> - Positive Prevention Plus</a:t>
            </a:r>
            <a:endParaRPr lang="fr-FR"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0">
                  <a:extLst>
                    <a:ext uri="{A12FA001-AC4F-418D-AE19-62706E023703}">
                      <ahyp:hlinkClr xmlns:ahyp="http://schemas.microsoft.com/office/drawing/2018/hyperlinkcolor" val="tx"/>
                    </a:ext>
                  </a:extLst>
                </a:hlinkClick>
              </a:rPr>
              <a:t>5.27 California Implements Extreme New Sex Ed Curriculum (dailysignal.com)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1">
                  <a:extLst>
                    <a:ext uri="{A12FA001-AC4F-418D-AE19-62706E023703}">
                      <ahyp:hlinkClr xmlns:ahyp="http://schemas.microsoft.com/office/drawing/2018/hyperlinkcolor" val="tx"/>
                    </a:ext>
                  </a:extLst>
                </a:hlinkClick>
              </a:rPr>
              <a:t>5.28 20170209_sexed_d04_1.pdf (plannedparenthood.org)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2">
                  <a:extLst>
                    <a:ext uri="{A12FA001-AC4F-418D-AE19-62706E023703}">
                      <ahyp:hlinkClr xmlns:ahyp="http://schemas.microsoft.com/office/drawing/2018/hyperlinkcolor" val="tx"/>
                    </a:ext>
                  </a:extLst>
                </a:hlinkClick>
              </a:rPr>
              <a:t>5.29 Equity and SEL - </a:t>
            </a:r>
            <a:r>
              <a:rPr lang="en-US" sz="2400" dirty="0" err="1">
                <a:solidFill>
                  <a:schemeClr val="bg1"/>
                </a:solidFill>
                <a:hlinkClick r:id="rId12">
                  <a:extLst>
                    <a:ext uri="{A12FA001-AC4F-418D-AE19-62706E023703}">
                      <ahyp:hlinkClr xmlns:ahyp="http://schemas.microsoft.com/office/drawing/2018/hyperlinkcolor" val="tx"/>
                    </a:ext>
                  </a:extLst>
                </a:hlinkClick>
              </a:rPr>
              <a:t>Casel</a:t>
            </a:r>
            <a:r>
              <a:rPr lang="en-US" sz="2400" dirty="0">
                <a:solidFill>
                  <a:schemeClr val="bg1"/>
                </a:solidFill>
                <a:hlinkClick r:id="rId12">
                  <a:extLst>
                    <a:ext uri="{A12FA001-AC4F-418D-AE19-62706E023703}">
                      <ahyp:hlinkClr xmlns:ahyp="http://schemas.microsoft.com/office/drawing/2018/hyperlinkcolor" val="tx"/>
                    </a:ext>
                  </a:extLst>
                </a:hlinkClick>
              </a:rPr>
              <a:t> </a:t>
            </a:r>
            <a:r>
              <a:rPr lang="en-US" sz="2400" dirty="0" err="1">
                <a:solidFill>
                  <a:schemeClr val="bg1"/>
                </a:solidFill>
                <a:hlinkClick r:id="rId12">
                  <a:extLst>
                    <a:ext uri="{A12FA001-AC4F-418D-AE19-62706E023703}">
                      <ahyp:hlinkClr xmlns:ahyp="http://schemas.microsoft.com/office/drawing/2018/hyperlinkcolor" val="tx"/>
                    </a:ext>
                  </a:extLst>
                </a:hlinkClick>
              </a:rPr>
              <a:t>Schoolguide</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3">
                  <a:extLst>
                    <a:ext uri="{A12FA001-AC4F-418D-AE19-62706E023703}">
                      <ahyp:hlinkClr xmlns:ahyp="http://schemas.microsoft.com/office/drawing/2018/hyperlinkcolor" val="tx"/>
                    </a:ext>
                  </a:extLst>
                </a:hlinkClick>
              </a:rPr>
              <a:t>5.30 I was a sex educator trained by Planned Parenthood; here is what I taught your kids | Washington Examiner</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28179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3385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Resources-Comprehensive Sex Ed</a:t>
            </a:r>
          </a:p>
        </p:txBody>
      </p:sp>
      <p:sp>
        <p:nvSpPr>
          <p:cNvPr id="9" name="TextBox 8">
            <a:extLst>
              <a:ext uri="{FF2B5EF4-FFF2-40B4-BE49-F238E27FC236}">
                <a16:creationId xmlns:a16="http://schemas.microsoft.com/office/drawing/2014/main" id="{F9021529-629B-43A3-B8E8-C5E9A04AD1B5}"/>
              </a:ext>
            </a:extLst>
          </p:cNvPr>
          <p:cNvSpPr txBox="1"/>
          <p:nvPr/>
        </p:nvSpPr>
        <p:spPr>
          <a:xfrm>
            <a:off x="802345" y="1477329"/>
            <a:ext cx="10901975"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5.31 Sex Education Overview (cplaction.com)</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5.32 Explosive video: ACLU coaches teachers on how to help students get secret abortions (liveaction.org)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5">
                  <a:extLst>
                    <a:ext uri="{A12FA001-AC4F-418D-AE19-62706E023703}">
                      <ahyp:hlinkClr xmlns:ahyp="http://schemas.microsoft.com/office/drawing/2018/hyperlinkcolor" val="tx"/>
                    </a:ext>
                  </a:extLst>
                </a:hlinkClick>
              </a:rPr>
              <a:t>5.32 BBC Asks Viewers If There Should Be ‘Age-Appropriate Porn’ For Children | 5.33 The Daily Wire</a:t>
            </a:r>
            <a:r>
              <a:rPr lang="en-US" sz="2400" dirty="0">
                <a:solidFill>
                  <a:schemeClr val="bg1"/>
                </a:solidFill>
                <a:hlinkClick r:id="rId6">
                  <a:extLst>
                    <a:ext uri="{A12FA001-AC4F-418D-AE19-62706E023703}">
                      <ahyp:hlinkClr xmlns:ahyp="http://schemas.microsoft.com/office/drawing/2018/hyperlinkcolor" val="tx"/>
                    </a:ext>
                  </a:extLst>
                </a:hlinkClick>
              </a:rPr>
              <a:t>5.33 Dalton parents enraged over 'masturbation' videos for 1st graders (nypost.com)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extLst>
                    <a:ext uri="{A12FA001-AC4F-418D-AE19-62706E023703}">
                      <ahyp:hlinkClr xmlns:ahyp="http://schemas.microsoft.com/office/drawing/2018/hyperlinkcolor" val="tx"/>
                    </a:ext>
                  </a:extLst>
                </a:hlinkClick>
              </a:rPr>
              <a:t>5.34 K-12 Schools Bringing In Drag Queens To Teach Gender Ideology | The Daily Caller</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8">
                  <a:extLst>
                    <a:ext uri="{A12FA001-AC4F-418D-AE19-62706E023703}">
                      <ahyp:hlinkClr xmlns:ahyp="http://schemas.microsoft.com/office/drawing/2018/hyperlinkcolor" val="tx"/>
                    </a:ext>
                  </a:extLst>
                </a:hlinkClick>
              </a:rPr>
              <a:t>5.35 WATCH: Drag queen admits he's 'grooming' children at story hour events - </a:t>
            </a:r>
            <a:r>
              <a:rPr lang="en-US" sz="2400" dirty="0" err="1">
                <a:solidFill>
                  <a:schemeClr val="bg1"/>
                </a:solidFill>
                <a:hlinkClick r:id="rId8">
                  <a:extLst>
                    <a:ext uri="{A12FA001-AC4F-418D-AE19-62706E023703}">
                      <ahyp:hlinkClr xmlns:ahyp="http://schemas.microsoft.com/office/drawing/2018/hyperlinkcolor" val="tx"/>
                    </a:ext>
                  </a:extLst>
                </a:hlinkClick>
              </a:rPr>
              <a:t>LifeSite</a:t>
            </a:r>
            <a:r>
              <a:rPr lang="en-US" sz="2400" dirty="0">
                <a:solidFill>
                  <a:schemeClr val="bg1"/>
                </a:solidFill>
                <a:hlinkClick r:id="rId8">
                  <a:extLst>
                    <a:ext uri="{A12FA001-AC4F-418D-AE19-62706E023703}">
                      <ahyp:hlinkClr xmlns:ahyp="http://schemas.microsoft.com/office/drawing/2018/hyperlinkcolor" val="tx"/>
                    </a:ext>
                  </a:extLst>
                </a:hlinkClick>
              </a:rPr>
              <a:t> (lifesitenews.com)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extLst>
                    <a:ext uri="{A12FA001-AC4F-418D-AE19-62706E023703}">
                      <ahyp:hlinkClr xmlns:ahyp="http://schemas.microsoft.com/office/drawing/2018/hyperlinkcolor" val="tx"/>
                    </a:ext>
                  </a:extLst>
                </a:hlinkClick>
              </a:rPr>
              <a:t>5.36 California school district says parents can’t pull kids from new LGBT sex ed - </a:t>
            </a:r>
            <a:r>
              <a:rPr lang="en-US" sz="2400" dirty="0" err="1">
                <a:solidFill>
                  <a:schemeClr val="bg1"/>
                </a:solidFill>
                <a:hlinkClick r:id="rId9">
                  <a:extLst>
                    <a:ext uri="{A12FA001-AC4F-418D-AE19-62706E023703}">
                      <ahyp:hlinkClr xmlns:ahyp="http://schemas.microsoft.com/office/drawing/2018/hyperlinkcolor" val="tx"/>
                    </a:ext>
                  </a:extLst>
                </a:hlinkClick>
              </a:rPr>
              <a:t>LifeSite</a:t>
            </a:r>
            <a:r>
              <a:rPr lang="en-US" sz="2400" dirty="0">
                <a:solidFill>
                  <a:schemeClr val="bg1"/>
                </a:solidFill>
                <a:hlinkClick r:id="rId9">
                  <a:extLst>
                    <a:ext uri="{A12FA001-AC4F-418D-AE19-62706E023703}">
                      <ahyp:hlinkClr xmlns:ahyp="http://schemas.microsoft.com/office/drawing/2018/hyperlinkcolor" val="tx"/>
                    </a:ext>
                  </a:extLst>
                </a:hlinkClick>
              </a:rPr>
              <a:t> (lifesitenews.com)</a:t>
            </a:r>
            <a:endParaRPr lang="en-US" sz="2400" dirty="0">
              <a:solidFill>
                <a:schemeClr val="bg1"/>
              </a:solidFill>
            </a:endParaRPr>
          </a:p>
          <a:p>
            <a:pPr>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5.42 </a:t>
            </a:r>
            <a:r>
              <a:rPr kumimoji="0" lang="en-US" sz="2400" b="0" i="0" u="sng" strike="noStrike" kern="1200" cap="none" spc="0" normalizeH="0" baseline="0" noProof="0" dirty="0">
                <a:ln>
                  <a:noFill/>
                </a:ln>
                <a:solidFill>
                  <a:schemeClr val="bg1"/>
                </a:solidFill>
                <a:effectLst/>
                <a:uLnTx/>
                <a:uFillTx/>
                <a:latin typeface="Calibri" panose="020F0502020204030204"/>
                <a:ea typeface="+mn-ea"/>
                <a:cs typeface="+mn-cs"/>
                <a:hlinkClick r:id="rId10">
                  <a:extLst>
                    <a:ext uri="{A12FA001-AC4F-418D-AE19-62706E023703}">
                      <ahyp:hlinkClr xmlns:ahyp="http://schemas.microsoft.com/office/drawing/2018/hyperlinkcolor" val="tx"/>
                    </a:ext>
                  </a:extLst>
                </a:hlinkClick>
              </a:rPr>
              <a:t>https://www.gcapp.org/wp-content/uploads/2022/01/GCAPPAnnualReport2020.pdf</a:t>
            </a:r>
            <a:endParaRPr kumimoji="0" lang="en-US" sz="2400" b="0" i="0" u="sng"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892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25287" y="1138996"/>
            <a:ext cx="11834192" cy="501675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(continued)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The NEA Foundation-Vision</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The NEA Foundation envisions schools as places that foster both educators' and students' love of learning, enabling both to excel. We also envision education as every child's civil right.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We recognize that the realization of this vision will require rigorous teaching and learning at every educational level; equitable and just educational resources and practices; an appreciation of students' and educators' full identity, physical, social and emotional well-being; the eradication of racism, prejudice, and negative biases or mindsets; and both the public and policymakers' openness to innovation and change.</a:t>
            </a:r>
          </a:p>
        </p:txBody>
      </p:sp>
      <p:sp>
        <p:nvSpPr>
          <p:cNvPr id="9" name="Rectangle 8">
            <a:extLst>
              <a:ext uri="{FF2B5EF4-FFF2-40B4-BE49-F238E27FC236}">
                <a16:creationId xmlns:a16="http://schemas.microsoft.com/office/drawing/2014/main" id="{3783B4BD-95A7-4F4D-ADC3-DCB0F86C9753}"/>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1.19</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522271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66031" y="1863512"/>
            <a:ext cx="2138289"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a:t>
            </a:r>
          </a:p>
        </p:txBody>
      </p:sp>
      <p:sp>
        <p:nvSpPr>
          <p:cNvPr id="9" name="TextBox 8">
            <a:extLst>
              <a:ext uri="{FF2B5EF4-FFF2-40B4-BE49-F238E27FC236}">
                <a16:creationId xmlns:a16="http://schemas.microsoft.com/office/drawing/2014/main" id="{FCCEB844-DBF1-4F77-9466-9F7DA2629576}"/>
              </a:ext>
            </a:extLst>
          </p:cNvPr>
          <p:cNvSpPr txBox="1"/>
          <p:nvPr/>
        </p:nvSpPr>
        <p:spPr>
          <a:xfrm>
            <a:off x="297800" y="4750303"/>
            <a:ext cx="2138289"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Reality:</a:t>
            </a:r>
          </a:p>
        </p:txBody>
      </p:sp>
      <p:pic>
        <p:nvPicPr>
          <p:cNvPr id="4" name="Picture 3">
            <a:extLst>
              <a:ext uri="{FF2B5EF4-FFF2-40B4-BE49-F238E27FC236}">
                <a16:creationId xmlns:a16="http://schemas.microsoft.com/office/drawing/2014/main" id="{595AA7F0-D5C1-4187-AB08-7AB219FE914C}"/>
              </a:ext>
            </a:extLst>
          </p:cNvPr>
          <p:cNvPicPr>
            <a:picLocks noChangeAspect="1"/>
          </p:cNvPicPr>
          <p:nvPr/>
        </p:nvPicPr>
        <p:blipFill>
          <a:blip r:embed="rId3"/>
          <a:stretch>
            <a:fillRect/>
          </a:stretch>
        </p:blipFill>
        <p:spPr>
          <a:xfrm>
            <a:off x="2646186" y="1186638"/>
            <a:ext cx="8904848" cy="2264753"/>
          </a:xfrm>
          <a:prstGeom prst="rect">
            <a:avLst/>
          </a:prstGeom>
        </p:spPr>
      </p:pic>
      <p:pic>
        <p:nvPicPr>
          <p:cNvPr id="14" name="Picture 13">
            <a:extLst>
              <a:ext uri="{FF2B5EF4-FFF2-40B4-BE49-F238E27FC236}">
                <a16:creationId xmlns:a16="http://schemas.microsoft.com/office/drawing/2014/main" id="{E7FF6C16-80FF-4B9E-8835-FA0D0AB7752A}"/>
              </a:ext>
            </a:extLst>
          </p:cNvPr>
          <p:cNvPicPr>
            <a:picLocks noChangeAspect="1"/>
          </p:cNvPicPr>
          <p:nvPr/>
        </p:nvPicPr>
        <p:blipFill>
          <a:blip r:embed="rId4"/>
          <a:stretch>
            <a:fillRect/>
          </a:stretch>
        </p:blipFill>
        <p:spPr>
          <a:xfrm>
            <a:off x="1961322" y="3803726"/>
            <a:ext cx="9641071" cy="2666208"/>
          </a:xfrm>
          <a:prstGeom prst="rect">
            <a:avLst/>
          </a:prstGeom>
        </p:spPr>
      </p:pic>
      <p:sp>
        <p:nvSpPr>
          <p:cNvPr id="13" name="Rectangle 12">
            <a:extLst>
              <a:ext uri="{FF2B5EF4-FFF2-40B4-BE49-F238E27FC236}">
                <a16:creationId xmlns:a16="http://schemas.microsoft.com/office/drawing/2014/main" id="{0AFB6E5A-2542-42C5-8D03-A69F45ECD82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1.18, 1.20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822956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85740" y="1046034"/>
            <a:ext cx="10420520" cy="42473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WARNING: CONTENT OF THIS PRESENTATION MAY NOT BE SUITABLE FOR CHILDREN. CONTAINS SEXUALLY EXPLICIT CONCEPTS AND MATERIAL.</a:t>
            </a:r>
          </a:p>
        </p:txBody>
      </p:sp>
    </p:spTree>
    <p:extLst>
      <p:ext uri="{BB962C8B-B14F-4D97-AF65-F5344CB8AC3E}">
        <p14:creationId xmlns:p14="http://schemas.microsoft.com/office/powerpoint/2010/main" val="3919556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a:t>
            </a:r>
          </a:p>
        </p:txBody>
      </p:sp>
      <p:pic>
        <p:nvPicPr>
          <p:cNvPr id="3" name="Picture 2">
            <a:extLst>
              <a:ext uri="{FF2B5EF4-FFF2-40B4-BE49-F238E27FC236}">
                <a16:creationId xmlns:a16="http://schemas.microsoft.com/office/drawing/2014/main" id="{22709463-A038-4C91-8C04-CD03C6680FCF}"/>
              </a:ext>
            </a:extLst>
          </p:cNvPr>
          <p:cNvPicPr>
            <a:picLocks noChangeAspect="1"/>
          </p:cNvPicPr>
          <p:nvPr/>
        </p:nvPicPr>
        <p:blipFill rotWithShape="1">
          <a:blip r:embed="rId3"/>
          <a:srcRect b="9246"/>
          <a:stretch/>
        </p:blipFill>
        <p:spPr>
          <a:xfrm>
            <a:off x="85958" y="2462276"/>
            <a:ext cx="12020083" cy="2731398"/>
          </a:xfrm>
          <a:prstGeom prst="rect">
            <a:avLst/>
          </a:prstGeom>
        </p:spPr>
      </p:pic>
      <p:sp>
        <p:nvSpPr>
          <p:cNvPr id="9" name="Rectangle 8">
            <a:extLst>
              <a:ext uri="{FF2B5EF4-FFF2-40B4-BE49-F238E27FC236}">
                <a16:creationId xmlns:a16="http://schemas.microsoft.com/office/drawing/2014/main" id="{BED705B8-4B45-4D3F-8312-C0517EA50DD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1.22</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272105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a:t>
            </a:r>
          </a:p>
        </p:txBody>
      </p:sp>
      <p:pic>
        <p:nvPicPr>
          <p:cNvPr id="4" name="Picture 3" descr="Letter&#10;&#10;Description automatically generated with low confidence">
            <a:extLst>
              <a:ext uri="{FF2B5EF4-FFF2-40B4-BE49-F238E27FC236}">
                <a16:creationId xmlns:a16="http://schemas.microsoft.com/office/drawing/2014/main" id="{5633AF58-C669-470F-8C88-47D72D7A93B7}"/>
              </a:ext>
            </a:extLst>
          </p:cNvPr>
          <p:cNvPicPr>
            <a:picLocks noChangeAspect="1"/>
          </p:cNvPicPr>
          <p:nvPr/>
        </p:nvPicPr>
        <p:blipFill>
          <a:blip r:embed="rId3"/>
          <a:stretch>
            <a:fillRect/>
          </a:stretch>
        </p:blipFill>
        <p:spPr>
          <a:xfrm>
            <a:off x="295422" y="2147109"/>
            <a:ext cx="11753849" cy="2944485"/>
          </a:xfrm>
          <a:prstGeom prst="rect">
            <a:avLst/>
          </a:prstGeom>
        </p:spPr>
      </p:pic>
      <p:pic>
        <p:nvPicPr>
          <p:cNvPr id="6" name="Picture 5">
            <a:extLst>
              <a:ext uri="{FF2B5EF4-FFF2-40B4-BE49-F238E27FC236}">
                <a16:creationId xmlns:a16="http://schemas.microsoft.com/office/drawing/2014/main" id="{29FD8EA6-BA7A-41B2-8667-F2D03B6568C0}"/>
              </a:ext>
            </a:extLst>
          </p:cNvPr>
          <p:cNvPicPr>
            <a:picLocks noChangeAspect="1"/>
          </p:cNvPicPr>
          <p:nvPr/>
        </p:nvPicPr>
        <p:blipFill>
          <a:blip r:embed="rId4"/>
          <a:stretch>
            <a:fillRect/>
          </a:stretch>
        </p:blipFill>
        <p:spPr>
          <a:xfrm>
            <a:off x="295422" y="5091594"/>
            <a:ext cx="11753850" cy="1343025"/>
          </a:xfrm>
          <a:prstGeom prst="rect">
            <a:avLst/>
          </a:prstGeom>
        </p:spPr>
      </p:pic>
      <p:sp>
        <p:nvSpPr>
          <p:cNvPr id="13" name="Rectangle 12">
            <a:extLst>
              <a:ext uri="{FF2B5EF4-FFF2-40B4-BE49-F238E27FC236}">
                <a16:creationId xmlns:a16="http://schemas.microsoft.com/office/drawing/2014/main" id="{E9A04A9A-D16C-4C00-B584-DC559A8A7506}"/>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1.27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514003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a:p>
            <a:pPr marL="800100" lvl="1" indent="-342900">
              <a:buFont typeface="Arial" panose="020B0604020202020204" pitchFamily="34" charset="0"/>
              <a:buChar char="•"/>
              <a:defRPr/>
            </a:pPr>
            <a:r>
              <a:rPr lang="en-US" sz="3600" dirty="0">
                <a:solidFill>
                  <a:srgbClr val="E7E6E6"/>
                </a:solidFill>
                <a:latin typeface="Calibri" panose="020F0502020204030204"/>
              </a:rPr>
              <a:t>Missing </a:t>
            </a:r>
            <a:r>
              <a:rPr lang="en-US" sz="3600" dirty="0">
                <a:solidFill>
                  <a:schemeClr val="bg1"/>
                </a:solidFill>
                <a:latin typeface="Calibri" panose="020F0502020204030204"/>
              </a:rPr>
              <a:t>SEL Page from CCBOE.net</a:t>
            </a:r>
          </a:p>
          <a:p>
            <a:pPr marL="800100" lvl="1" indent="-342900">
              <a:buFont typeface="Arial" panose="020B0604020202020204" pitchFamily="34" charset="0"/>
              <a:buChar char="•"/>
              <a:defRPr/>
            </a:pPr>
            <a:r>
              <a:rPr lang="en-US" sz="3600" dirty="0">
                <a:solidFill>
                  <a:schemeClr val="bg1"/>
                </a:solidFill>
                <a:hlinkClick r:id="rId3">
                  <a:extLst>
                    <a:ext uri="{A12FA001-AC4F-418D-AE19-62706E023703}">
                      <ahyp:hlinkClr xmlns:ahyp="http://schemas.microsoft.com/office/drawing/2018/hyperlinkcolor" val="tx"/>
                    </a:ext>
                  </a:extLst>
                </a:hlinkClick>
              </a:rPr>
              <a:t>SEL (google.com)</a:t>
            </a:r>
            <a:endParaRPr lang="en-US" sz="3600" dirty="0">
              <a:solidFill>
                <a:schemeClr val="bg1"/>
              </a:solidFill>
            </a:endParaRPr>
          </a:p>
          <a:p>
            <a:pPr marL="800100" lvl="1" indent="-342900">
              <a:buFont typeface="Arial" panose="020B0604020202020204" pitchFamily="34" charset="0"/>
              <a:buChar char="•"/>
              <a:defRPr/>
            </a:pPr>
            <a:r>
              <a:rPr lang="en-US" sz="3600" dirty="0">
                <a:solidFill>
                  <a:schemeClr val="bg1"/>
                </a:solidFill>
                <a:latin typeface="Calibri" panose="020F0502020204030204"/>
              </a:rPr>
              <a:t>SEL Vision and Mission</a:t>
            </a:r>
          </a:p>
          <a:p>
            <a:pPr marL="800100" lvl="1" indent="-342900">
              <a:buFont typeface="Arial" panose="020B0604020202020204" pitchFamily="34" charset="0"/>
              <a:buChar char="•"/>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9291A97-6ADC-4407-A35B-A0818F436FB4}"/>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1.10, 1.25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1689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p:txBody>
      </p:sp>
      <p:pic>
        <p:nvPicPr>
          <p:cNvPr id="4" name="Picture 3" descr="Graphical user interface, application&#10;&#10;Description automatically generated">
            <a:extLst>
              <a:ext uri="{FF2B5EF4-FFF2-40B4-BE49-F238E27FC236}">
                <a16:creationId xmlns:a16="http://schemas.microsoft.com/office/drawing/2014/main" id="{0832868A-FE26-4585-B373-759DBCFBB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7878"/>
            <a:ext cx="12192000" cy="4884626"/>
          </a:xfrm>
          <a:prstGeom prst="rect">
            <a:avLst/>
          </a:prstGeom>
        </p:spPr>
      </p:pic>
      <p:sp>
        <p:nvSpPr>
          <p:cNvPr id="14" name="Rectangle 13">
            <a:extLst>
              <a:ext uri="{FF2B5EF4-FFF2-40B4-BE49-F238E27FC236}">
                <a16:creationId xmlns:a16="http://schemas.microsoft.com/office/drawing/2014/main" id="{E64219A7-C1F2-48B6-8330-A5D90C1560BB}"/>
              </a:ext>
            </a:extLst>
          </p:cNvPr>
          <p:cNvSpPr/>
          <p:nvPr/>
        </p:nvSpPr>
        <p:spPr>
          <a:xfrm>
            <a:off x="991824" y="4650356"/>
            <a:ext cx="9945756" cy="306028"/>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932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p:txBody>
      </p:sp>
      <p:pic>
        <p:nvPicPr>
          <p:cNvPr id="3" name="Picture 2">
            <a:extLst>
              <a:ext uri="{FF2B5EF4-FFF2-40B4-BE49-F238E27FC236}">
                <a16:creationId xmlns:a16="http://schemas.microsoft.com/office/drawing/2014/main" id="{E5076A6E-4DEF-4C8B-85B6-3A9982EB90B7}"/>
              </a:ext>
            </a:extLst>
          </p:cNvPr>
          <p:cNvPicPr>
            <a:picLocks noChangeAspect="1"/>
          </p:cNvPicPr>
          <p:nvPr/>
        </p:nvPicPr>
        <p:blipFill>
          <a:blip r:embed="rId3"/>
          <a:stretch>
            <a:fillRect/>
          </a:stretch>
        </p:blipFill>
        <p:spPr>
          <a:xfrm>
            <a:off x="0" y="1971498"/>
            <a:ext cx="12118640" cy="4877768"/>
          </a:xfrm>
          <a:prstGeom prst="rect">
            <a:avLst/>
          </a:prstGeom>
        </p:spPr>
      </p:pic>
    </p:spTree>
    <p:extLst>
      <p:ext uri="{BB962C8B-B14F-4D97-AF65-F5344CB8AC3E}">
        <p14:creationId xmlns:p14="http://schemas.microsoft.com/office/powerpoint/2010/main" val="1430381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p:txBody>
      </p:sp>
      <p:pic>
        <p:nvPicPr>
          <p:cNvPr id="3" name="Picture 2">
            <a:extLst>
              <a:ext uri="{FF2B5EF4-FFF2-40B4-BE49-F238E27FC236}">
                <a16:creationId xmlns:a16="http://schemas.microsoft.com/office/drawing/2014/main" id="{C5C3A6C9-FBB9-4ED3-9741-F3B6C74F732C}"/>
              </a:ext>
            </a:extLst>
          </p:cNvPr>
          <p:cNvPicPr>
            <a:picLocks noChangeAspect="1"/>
          </p:cNvPicPr>
          <p:nvPr/>
        </p:nvPicPr>
        <p:blipFill>
          <a:blip r:embed="rId3"/>
          <a:stretch>
            <a:fillRect/>
          </a:stretch>
        </p:blipFill>
        <p:spPr>
          <a:xfrm>
            <a:off x="-1" y="2147109"/>
            <a:ext cx="12192001" cy="4702157"/>
          </a:xfrm>
          <a:prstGeom prst="rect">
            <a:avLst/>
          </a:prstGeom>
        </p:spPr>
      </p:pic>
    </p:spTree>
    <p:extLst>
      <p:ext uri="{BB962C8B-B14F-4D97-AF65-F5344CB8AC3E}">
        <p14:creationId xmlns:p14="http://schemas.microsoft.com/office/powerpoint/2010/main" val="3042143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790561" cy="564616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Concerns/Questions</a:t>
            </a:r>
          </a:p>
          <a:p>
            <a:pPr marL="457200" marR="0" indent="-457200">
              <a:lnSpc>
                <a:spcPct val="107000"/>
              </a:lnSpc>
              <a:spcBef>
                <a:spcPts val="0"/>
              </a:spcBef>
              <a:spcAft>
                <a:spcPts val="0"/>
              </a:spcAft>
              <a:buFont typeface="Arial" panose="020B0604020202020204" pitchFamily="34" charset="0"/>
              <a:buChar char="•"/>
            </a:pPr>
            <a:r>
              <a:rPr lang="en-US" sz="3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Who decides “social norms” for which to set student expectations</a:t>
            </a:r>
            <a:r>
              <a:rPr lang="en-US" sz="3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p>
          <a:p>
            <a:pPr marL="457200" marR="0" indent="-457200">
              <a:lnSpc>
                <a:spcPct val="107000"/>
              </a:lnSpc>
              <a:spcBef>
                <a:spcPts val="0"/>
              </a:spcBef>
              <a:spcAft>
                <a:spcPts val="0"/>
              </a:spcAft>
              <a:buFont typeface="Arial" panose="020B0604020202020204" pitchFamily="34" charset="0"/>
              <a:buChar char="•"/>
            </a:pPr>
            <a:r>
              <a:rPr lang="en-US" sz="3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By what standard is the SEL framework based on? Given the numerous social emotional components, who is setting the standard for “most favorable” responses?</a:t>
            </a:r>
          </a:p>
          <a:p>
            <a:pPr marL="457200" marR="0" indent="-457200">
              <a:lnSpc>
                <a:spcPct val="107000"/>
              </a:lnSpc>
              <a:spcBef>
                <a:spcPts val="0"/>
              </a:spcBef>
              <a:spcAft>
                <a:spcPts val="0"/>
              </a:spcAft>
              <a:buFont typeface="Arial" panose="020B0604020202020204" pitchFamily="34" charset="0"/>
              <a:buChar char="•"/>
            </a:pPr>
            <a:r>
              <a:rPr lang="en-US" sz="3000" dirty="0">
                <a:solidFill>
                  <a:schemeClr val="bg1"/>
                </a:solidFill>
                <a:latin typeface="Arial" panose="020B0604020202020204" pitchFamily="34" charset="0"/>
                <a:ea typeface="Calibri" panose="020F0502020204030204" pitchFamily="34" charset="0"/>
                <a:cs typeface="Times New Roman" panose="02020603050405020304" pitchFamily="18" charset="0"/>
              </a:rPr>
              <a:t>What if parents don’t agree with the standards set for “most favorable” responses? </a:t>
            </a:r>
          </a:p>
          <a:p>
            <a:pPr marL="457200" marR="0" indent="-457200">
              <a:lnSpc>
                <a:spcPct val="107000"/>
              </a:lnSpc>
              <a:spcBef>
                <a:spcPts val="0"/>
              </a:spcBef>
              <a:spcAft>
                <a:spcPts val="0"/>
              </a:spcAft>
              <a:buFont typeface="Arial" panose="020B0604020202020204" pitchFamily="34" charset="0"/>
              <a:buChar char="•"/>
            </a:pPr>
            <a:r>
              <a:rPr lang="en-US" sz="3000" dirty="0">
                <a:solidFill>
                  <a:schemeClr val="bg1"/>
                </a:solidFill>
                <a:latin typeface="Arial" panose="020B0604020202020204" pitchFamily="34" charset="0"/>
                <a:ea typeface="Calibri" panose="020F0502020204030204" pitchFamily="34" charset="0"/>
                <a:cs typeface="Times New Roman" panose="02020603050405020304" pitchFamily="18" charset="0"/>
              </a:rPr>
              <a:t>What is the effect on children if the morals they are taught at home conflict with what SEL teaches?</a:t>
            </a:r>
          </a:p>
          <a:p>
            <a:pPr marR="0" lvl="0" algn="l"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534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Background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Ties to SEL</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Tree>
    <p:extLst>
      <p:ext uri="{BB962C8B-B14F-4D97-AF65-F5344CB8AC3E}">
        <p14:creationId xmlns:p14="http://schemas.microsoft.com/office/powerpoint/2010/main" val="4138468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458587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3600" dirty="0">
                <a:solidFill>
                  <a:srgbClr val="E7E6E6"/>
                </a:solidFill>
                <a:latin typeface="Calibri" panose="020F0502020204030204"/>
              </a:rPr>
              <a:t>Background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CASEL-Collaborative for Academic, Social, and Emotional Learning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Mission: To help make evidence-based social and emotional learning an integral part of education from preschool through high school; supports states, districts, and schools and convenes leading thinkers to ensure SEL is a priority in every school; committed to advancing equity and excellence in education through SEL</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31D6173-97D0-4960-AEA8-692C875C89B6}"/>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443374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8888"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Emerged from a meeting in 1994 hosted by the Fetzer Institute; attendees included researchers, educators, and child advocates involved in various education-based efforts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Served as a coordination effort to combine drug prevention, violence prevention, sex education, civic education, and moral education programs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Gained traction and helped spread SEL throughout schools</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CE2A285-FFCE-4495-850C-42B12FC7181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010813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85740" y="1046034"/>
            <a:ext cx="10420520" cy="42473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Mission: Educate parents and taxpayers about national trends in education, to include local implementation, in a factual and forthright manner</a:t>
            </a:r>
          </a:p>
        </p:txBody>
      </p:sp>
    </p:spTree>
    <p:extLst>
      <p:ext uri="{BB962C8B-B14F-4D97-AF65-F5344CB8AC3E}">
        <p14:creationId xmlns:p14="http://schemas.microsoft.com/office/powerpoint/2010/main" val="61872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8888" cy="5201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Original CASEL is </a:t>
            </a:r>
            <a:r>
              <a:rPr kumimoji="0" lang="en-US" sz="3200" b="0" i="0" u="sng" strike="noStrike" kern="1200" cap="none" spc="0" normalizeH="0" baseline="0" noProof="0" dirty="0">
                <a:ln>
                  <a:noFill/>
                </a:ln>
                <a:solidFill>
                  <a:srgbClr val="E7E6E6"/>
                </a:solidFill>
                <a:effectLst/>
                <a:uLnTx/>
                <a:uFillTx/>
                <a:latin typeface="Calibri" panose="020F0502020204030204"/>
                <a:ea typeface="+mn-ea"/>
                <a:cs typeface="+mn-cs"/>
              </a:rPr>
              <a:t>NOT</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new CASEL</a:t>
            </a:r>
          </a:p>
          <a:p>
            <a:pPr marL="1028700" lvl="1" indent="-571500">
              <a:buFont typeface="Arial" panose="020B0604020202020204" pitchFamily="34" charset="0"/>
              <a:buChar char="•"/>
              <a:defRPr/>
            </a:pPr>
            <a:r>
              <a:rPr lang="en-US" sz="3200" dirty="0">
                <a:solidFill>
                  <a:srgbClr val="E7E6E6"/>
                </a:solidFill>
                <a:latin typeface="Calibri" panose="020F0502020204030204"/>
              </a:rPr>
              <a:t>Gradual transition over time</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Definition changed in 2020:</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Previous definition: “The process through which children and adults acquire and effectively apply knowledge, attitudes, and skills they need to understand and manage emotions, set and accomplish positive goals, feel and show empathy for others, establish and maintain positive relationships, and make responsible decisions.</a:t>
            </a:r>
          </a:p>
        </p:txBody>
      </p:sp>
      <p:sp>
        <p:nvSpPr>
          <p:cNvPr id="9" name="Rectangle 8">
            <a:extLst>
              <a:ext uri="{FF2B5EF4-FFF2-40B4-BE49-F238E27FC236}">
                <a16:creationId xmlns:a16="http://schemas.microsoft.com/office/drawing/2014/main" id="{30ED0F50-2102-475B-8634-D2235FDE2D0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2.3, 2.6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74452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8888"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571500" indent="-571500">
              <a:buFont typeface="Arial" panose="020B0604020202020204" pitchFamily="34" charset="0"/>
              <a:buChar char="•"/>
              <a:defRPr/>
            </a:pPr>
            <a:r>
              <a:rPr lang="en-US" sz="3600" dirty="0">
                <a:solidFill>
                  <a:srgbClr val="E7E6E6"/>
                </a:solidFill>
                <a:latin typeface="Calibri" panose="020F0502020204030204"/>
              </a:rPr>
              <a:t>New definition Part I:</a:t>
            </a:r>
            <a:r>
              <a:rPr lang="en-US" sz="3200" dirty="0">
                <a:solidFill>
                  <a:srgbClr val="E7E6E6"/>
                </a:solidFill>
                <a:latin typeface="Calibri" panose="020F0502020204030204"/>
              </a:rPr>
              <a:t> </a:t>
            </a:r>
          </a:p>
          <a:p>
            <a:pPr marL="571500" indent="-571500">
              <a:buFont typeface="Arial" panose="020B0604020202020204" pitchFamily="34" charset="0"/>
              <a:buChar char="•"/>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“Social and emotional learning (SEL) is an integral part of education and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human development</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SEL is the process through which all young people and adults acquire and apply the knowledge, skills, and attitudes to develop healthy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identities</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manage emotions and achieve personal and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collective goals</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feel and show empathy for others, establish and maintain supportive relationships, and make responsible and caring decisions.”</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5905470-8817-4C7D-8A1C-915E634AB5BA}"/>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2.3, 2.6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18644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8888" cy="5201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New definition Part II:</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“SEL advances educational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equity</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and excellence through authentic school-family-community partnerships to establish learning environments and experiences that feature trusting and collaborative relationships, rigorous and meaningful curriculum and instruction, and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ongoing evaluation</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SEL can help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address various forms of inequity</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and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empower young people and adults to co-create</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thriving schools and contribute to safe, healthy, and just communities.</a:t>
            </a:r>
            <a:r>
              <a:rPr lang="en-US" sz="3600" dirty="0">
                <a:solidFill>
                  <a:srgbClr val="FFC000"/>
                </a:solidFill>
                <a:latin typeface="Calibri" panose="020F0502020204030204"/>
              </a:rPr>
              <a:t>”</a:t>
            </a:r>
            <a:endPar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214895-5F10-4F0F-AA72-DA6AD00CA788}"/>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2.3, 2.6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530314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Bill &amp; Melinda Gates Foundation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Chan Zuckerberg Initiative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NoVo Foundation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The Allstate Foundation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LG Electronics USA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err="1">
                <a:solidFill>
                  <a:srgbClr val="E7E6E6"/>
                </a:solidFill>
                <a:latin typeface="Calibri" panose="020F0502020204030204"/>
              </a:rPr>
              <a:t>PureEdge</a:t>
            </a:r>
            <a:r>
              <a:rPr lang="en-US" sz="3600" dirty="0">
                <a:solidFill>
                  <a:srgbClr val="E7E6E6"/>
                </a:solidFill>
                <a:latin typeface="Calibri" panose="020F0502020204030204"/>
              </a:rPr>
              <a:t>, INC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Raikes Foundation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4290505-499F-488B-B63A-309AA5471078}"/>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550867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(continued)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Bill &amp; Melinda Gates Foundation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“N</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onprofit</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fighting poverty, disease, and inequity around the world.”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February 2021-provided one million dollars as a grant to fund a curriculum sponsored by equitablemath.org, which seeks to dismantle racism in mathematics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8CA7049-7D38-4FB3-82FE-7C73F30D716A}"/>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2.5, 2.7, 2.8, 2.9</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785541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a:t>
            </a:r>
            <a:r>
              <a:rPr kumimoji="0" lang="en-US" sz="3600" b="0" i="0" u="none" strike="noStrike" kern="1200" cap="none" spc="0" normalizeH="0" baseline="0" noProof="0" dirty="0" err="1">
                <a:ln>
                  <a:noFill/>
                </a:ln>
                <a:solidFill>
                  <a:srgbClr val="E7E6E6"/>
                </a:solidFill>
                <a:effectLst/>
                <a:uLnTx/>
                <a:uFillTx/>
                <a:latin typeface="Calibri" panose="020F0502020204030204"/>
                <a:ea typeface="+mn-ea"/>
                <a:cs typeface="+mn-cs"/>
              </a:rPr>
              <a:t>cont</a:t>
            </a:r>
            <a:r>
              <a:rPr lang="en-US" sz="3600" dirty="0" err="1">
                <a:solidFill>
                  <a:srgbClr val="E7E6E6"/>
                </a:solidFill>
                <a:latin typeface="Calibri" panose="020F0502020204030204"/>
              </a:rPr>
              <a:t>inued</a:t>
            </a:r>
            <a:r>
              <a:rPr lang="en-US" sz="3600" dirty="0">
                <a:solidFill>
                  <a:srgbClr val="E7E6E6"/>
                </a:solidFill>
                <a:latin typeface="Calibri" panose="020F0502020204030204"/>
              </a:rPr>
              <a:t>)</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Chan Zuckerberg Initiative:</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lvl="1">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“We believe in an education system grounded in racial equity… To do this, the K-12 education system must be transformed by… expanding the definition of student success beyond academics to include both well being and academic achievement… centering the voices of Black, Brown, and Indigenous students and their caregivers in decisions about how the education system can help students flourish and thrive.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52F5CCF-FCC1-4BD7-AEE2-A198CEA8FF31}"/>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2.5, 2.12</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07717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p:txBody>
      </p:sp>
      <p:pic>
        <p:nvPicPr>
          <p:cNvPr id="4" name="Picture 3" descr="Diagram&#10;&#10;Description automatically generated">
            <a:extLst>
              <a:ext uri="{FF2B5EF4-FFF2-40B4-BE49-F238E27FC236}">
                <a16:creationId xmlns:a16="http://schemas.microsoft.com/office/drawing/2014/main" id="{5CFC37FC-98C7-46E8-8DEF-0D801C172252}"/>
              </a:ext>
            </a:extLst>
          </p:cNvPr>
          <p:cNvPicPr>
            <a:picLocks noChangeAspect="1"/>
          </p:cNvPicPr>
          <p:nvPr/>
        </p:nvPicPr>
        <p:blipFill>
          <a:blip r:embed="rId3"/>
          <a:stretch>
            <a:fillRect/>
          </a:stretch>
        </p:blipFill>
        <p:spPr>
          <a:xfrm>
            <a:off x="3126783" y="1685179"/>
            <a:ext cx="5746176" cy="5056665"/>
          </a:xfrm>
          <a:prstGeom prst="rect">
            <a:avLst/>
          </a:prstGeom>
        </p:spPr>
      </p:pic>
      <p:sp>
        <p:nvSpPr>
          <p:cNvPr id="13" name="Rectangle 12">
            <a:extLst>
              <a:ext uri="{FF2B5EF4-FFF2-40B4-BE49-F238E27FC236}">
                <a16:creationId xmlns:a16="http://schemas.microsoft.com/office/drawing/2014/main" id="{F2C47D16-D4B0-4B85-A07C-19BD67459031}"/>
              </a:ext>
            </a:extLst>
          </p:cNvPr>
          <p:cNvSpPr/>
          <p:nvPr/>
        </p:nvSpPr>
        <p:spPr>
          <a:xfrm>
            <a:off x="4529797" y="6271673"/>
            <a:ext cx="3800510" cy="450254"/>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90D2DD-8901-417D-B2D5-4EAA938CEC1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2.1, 2.2</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676902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Ties to SEL</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40C317C-F0BB-4AC4-BE3E-850F20867F64}"/>
              </a:ext>
            </a:extLst>
          </p:cNvPr>
          <p:cNvPicPr>
            <a:picLocks noChangeAspect="1"/>
          </p:cNvPicPr>
          <p:nvPr/>
        </p:nvPicPr>
        <p:blipFill>
          <a:blip r:embed="rId3"/>
          <a:stretch>
            <a:fillRect/>
          </a:stretch>
        </p:blipFill>
        <p:spPr>
          <a:xfrm>
            <a:off x="523875" y="2486024"/>
            <a:ext cx="11144250" cy="2867854"/>
          </a:xfrm>
          <a:prstGeom prst="rect">
            <a:avLst/>
          </a:prstGeom>
        </p:spPr>
      </p:pic>
      <p:sp>
        <p:nvSpPr>
          <p:cNvPr id="9" name="Rectangle 8">
            <a:extLst>
              <a:ext uri="{FF2B5EF4-FFF2-40B4-BE49-F238E27FC236}">
                <a16:creationId xmlns:a16="http://schemas.microsoft.com/office/drawing/2014/main" id="{29847DCD-AEA4-42ED-B370-8B41A947EFEA}"/>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32367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ln w="0"/>
                <a:solidFill>
                  <a:srgbClr val="E7E6E6"/>
                </a:solidFill>
                <a:effectLst>
                  <a:outerShdw blurRad="38100" dist="25400" dir="5400000" algn="ctr" rotWithShape="0">
                    <a:srgbClr val="6E747A">
                      <a:alpha val="43000"/>
                    </a:srgbClr>
                  </a:outerShdw>
                </a:effectLst>
                <a:latin typeface="Calibri" panose="020F0502020204030204"/>
              </a:rPr>
              <a:t>CASEL</a:t>
            </a:r>
            <a:endPar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9F569A0-E357-47CF-B230-CFB596335A0A}"/>
              </a:ext>
            </a:extLst>
          </p:cNvPr>
          <p:cNvSpPr txBox="1"/>
          <p:nvPr/>
        </p:nvSpPr>
        <p:spPr>
          <a:xfrm>
            <a:off x="366031" y="1863512"/>
            <a:ext cx="213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a:t>
            </a:r>
          </a:p>
        </p:txBody>
      </p:sp>
      <p:sp>
        <p:nvSpPr>
          <p:cNvPr id="9" name="TextBox 8">
            <a:extLst>
              <a:ext uri="{FF2B5EF4-FFF2-40B4-BE49-F238E27FC236}">
                <a16:creationId xmlns:a16="http://schemas.microsoft.com/office/drawing/2014/main" id="{FCCEB844-DBF1-4F77-9466-9F7DA2629576}"/>
              </a:ext>
            </a:extLst>
          </p:cNvPr>
          <p:cNvSpPr txBox="1"/>
          <p:nvPr/>
        </p:nvSpPr>
        <p:spPr>
          <a:xfrm>
            <a:off x="297800" y="4750303"/>
            <a:ext cx="213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Reality:</a:t>
            </a:r>
          </a:p>
        </p:txBody>
      </p:sp>
      <p:sp>
        <p:nvSpPr>
          <p:cNvPr id="15" name="TextBox 14">
            <a:extLst>
              <a:ext uri="{FF2B5EF4-FFF2-40B4-BE49-F238E27FC236}">
                <a16:creationId xmlns:a16="http://schemas.microsoft.com/office/drawing/2014/main" id="{5EC1570C-4198-4D94-9FBD-F478BEB0BBFF}"/>
              </a:ext>
            </a:extLst>
          </p:cNvPr>
          <p:cNvSpPr txBox="1"/>
          <p:nvPr/>
        </p:nvSpPr>
        <p:spPr>
          <a:xfrm>
            <a:off x="8900000" y="3296285"/>
            <a:ext cx="28149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www.casel.org/about-2/</a:t>
            </a:r>
          </a:p>
        </p:txBody>
      </p:sp>
      <p:sp>
        <p:nvSpPr>
          <p:cNvPr id="16" name="TextBox 15">
            <a:extLst>
              <a:ext uri="{FF2B5EF4-FFF2-40B4-BE49-F238E27FC236}">
                <a16:creationId xmlns:a16="http://schemas.microsoft.com/office/drawing/2014/main" id="{220561F2-94D2-49DD-94D5-EB0A93325516}"/>
              </a:ext>
            </a:extLst>
          </p:cNvPr>
          <p:cNvSpPr txBox="1"/>
          <p:nvPr/>
        </p:nvSpPr>
        <p:spPr>
          <a:xfrm>
            <a:off x="6639340" y="6080813"/>
            <a:ext cx="59369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Karen Niemi, CASEL President &amp; CEO,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SEL As a Lever for Equity and Social Justice webinar</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2C5E707-31E4-4853-ACDB-C53BAA1A65D2}"/>
              </a:ext>
            </a:extLst>
          </p:cNvPr>
          <p:cNvSpPr txBox="1"/>
          <p:nvPr/>
        </p:nvSpPr>
        <p:spPr>
          <a:xfrm>
            <a:off x="2161154" y="4051453"/>
            <a:ext cx="9389880" cy="209288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600" b="0" i="0" u="none" strike="noStrike" kern="1200" cap="none" spc="0" normalizeH="0" baseline="0" noProof="0" dirty="0">
                <a:ln>
                  <a:noFill/>
                </a:ln>
                <a:solidFill>
                  <a:srgbClr val="E7E6E6"/>
                </a:solidFill>
                <a:effectLst/>
                <a:uLnTx/>
                <a:uFillTx/>
                <a:latin typeface="Calibri" panose="020F0502020204030204"/>
                <a:ea typeface="+mn-ea"/>
                <a:cs typeface="+mn-cs"/>
              </a:rPr>
              <a:t>“We believe that there is no system more important than education for fighting against racism. And we believe that our work in social and emotional learning must actively contribute to anti-racism...SEL can move people from anger to agency, and then to action...and we see SEL as a tool for anti-racism.”</a:t>
            </a:r>
          </a:p>
        </p:txBody>
      </p:sp>
      <p:sp>
        <p:nvSpPr>
          <p:cNvPr id="18" name="TextBox 17">
            <a:extLst>
              <a:ext uri="{FF2B5EF4-FFF2-40B4-BE49-F238E27FC236}">
                <a16:creationId xmlns:a16="http://schemas.microsoft.com/office/drawing/2014/main" id="{57140201-CF3C-42E9-96CF-3B7DD9B471C0}"/>
              </a:ext>
            </a:extLst>
          </p:cNvPr>
          <p:cNvSpPr txBox="1"/>
          <p:nvPr/>
        </p:nvSpPr>
        <p:spPr>
          <a:xfrm>
            <a:off x="2631606" y="1459363"/>
            <a:ext cx="9389880" cy="169277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600" b="0" i="0" u="none" strike="noStrike" kern="1200" cap="none" spc="0" normalizeH="0" baseline="0" noProof="0" dirty="0">
                <a:ln>
                  <a:noFill/>
                </a:ln>
                <a:solidFill>
                  <a:srgbClr val="E7E6E6"/>
                </a:solidFill>
                <a:effectLst/>
                <a:uLnTx/>
                <a:uFillTx/>
                <a:latin typeface="Calibri" panose="020F0502020204030204"/>
                <a:ea typeface="+mn-ea"/>
                <a:cs typeface="+mn-cs"/>
              </a:rPr>
              <a:t>“CASEL is a trusted source for knowledge about high-quality, evidence-based social and emotional learning (SEL). CASEL supports educators and policy leaders and enhances the experiences and outcomes for all PreK-12 students.”</a:t>
            </a:r>
          </a:p>
        </p:txBody>
      </p:sp>
      <p:sp>
        <p:nvSpPr>
          <p:cNvPr id="14" name="Rectangle 13">
            <a:extLst>
              <a:ext uri="{FF2B5EF4-FFF2-40B4-BE49-F238E27FC236}">
                <a16:creationId xmlns:a16="http://schemas.microsoft.com/office/drawing/2014/main" id="{68BDE76C-5B63-4D41-B570-0AD514B652F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2.3, 2.6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774860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a:t>
            </a:r>
          </a:p>
        </p:txBody>
      </p:sp>
      <p:pic>
        <p:nvPicPr>
          <p:cNvPr id="3" name="Picture 2">
            <a:extLst>
              <a:ext uri="{FF2B5EF4-FFF2-40B4-BE49-F238E27FC236}">
                <a16:creationId xmlns:a16="http://schemas.microsoft.com/office/drawing/2014/main" id="{E26D2B05-5E68-425A-8086-60B18BB3BC56}"/>
              </a:ext>
            </a:extLst>
          </p:cNvPr>
          <p:cNvPicPr>
            <a:picLocks noChangeAspect="1"/>
          </p:cNvPicPr>
          <p:nvPr/>
        </p:nvPicPr>
        <p:blipFill>
          <a:blip r:embed="rId3"/>
          <a:stretch>
            <a:fillRect/>
          </a:stretch>
        </p:blipFill>
        <p:spPr>
          <a:xfrm>
            <a:off x="295421" y="1977810"/>
            <a:ext cx="6953612" cy="1759998"/>
          </a:xfrm>
          <a:prstGeom prst="rect">
            <a:avLst/>
          </a:prstGeom>
        </p:spPr>
      </p:pic>
      <p:pic>
        <p:nvPicPr>
          <p:cNvPr id="5" name="Picture 4">
            <a:extLst>
              <a:ext uri="{FF2B5EF4-FFF2-40B4-BE49-F238E27FC236}">
                <a16:creationId xmlns:a16="http://schemas.microsoft.com/office/drawing/2014/main" id="{F720905A-E62D-4984-AE4E-361F911D4AA5}"/>
              </a:ext>
            </a:extLst>
          </p:cNvPr>
          <p:cNvPicPr>
            <a:picLocks noChangeAspect="1"/>
          </p:cNvPicPr>
          <p:nvPr/>
        </p:nvPicPr>
        <p:blipFill>
          <a:blip r:embed="rId4"/>
          <a:stretch>
            <a:fillRect/>
          </a:stretch>
        </p:blipFill>
        <p:spPr>
          <a:xfrm>
            <a:off x="2381592" y="3921556"/>
            <a:ext cx="9063390" cy="2743962"/>
          </a:xfrm>
          <a:prstGeom prst="rect">
            <a:avLst/>
          </a:prstGeom>
        </p:spPr>
      </p:pic>
      <p:sp>
        <p:nvSpPr>
          <p:cNvPr id="9" name="Rectangle 8">
            <a:extLst>
              <a:ext uri="{FF2B5EF4-FFF2-40B4-BE49-F238E27FC236}">
                <a16:creationId xmlns:a16="http://schemas.microsoft.com/office/drawing/2014/main" id="{E4AE791F-7AD2-4CAE-A2FE-979FD3565CFB}"/>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2.13, 2.14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425399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85740" y="158138"/>
            <a:ext cx="1042052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Vocabulary and Themes</a:t>
            </a:r>
          </a:p>
        </p:txBody>
      </p:sp>
      <p:sp>
        <p:nvSpPr>
          <p:cNvPr id="9" name="TextBox 8">
            <a:extLst>
              <a:ext uri="{FF2B5EF4-FFF2-40B4-BE49-F238E27FC236}">
                <a16:creationId xmlns:a16="http://schemas.microsoft.com/office/drawing/2014/main" id="{E380896F-868A-411A-A698-8D72A9FA3582}"/>
              </a:ext>
            </a:extLst>
          </p:cNvPr>
          <p:cNvSpPr txBox="1"/>
          <p:nvPr/>
        </p:nvSpPr>
        <p:spPr>
          <a:xfrm>
            <a:off x="295422" y="1308295"/>
            <a:ext cx="11338560" cy="6494085"/>
          </a:xfrm>
          <a:prstGeom prst="rect">
            <a:avLst/>
          </a:prstGeom>
          <a:noFill/>
        </p:spPr>
        <p:txBody>
          <a:bodyPr wrap="square" rtlCol="0">
            <a:spAutoFit/>
          </a:bodyPr>
          <a:lstStyle/>
          <a:p>
            <a:pPr marL="342900" indent="-342900">
              <a:buFont typeface="Arial" panose="020B0604020202020204" pitchFamily="34" charset="0"/>
              <a:buChar char="•"/>
            </a:pPr>
            <a:r>
              <a:rPr lang="en-US" sz="3000" b="1" dirty="0">
                <a:solidFill>
                  <a:schemeClr val="bg2"/>
                </a:solidFill>
              </a:rPr>
              <a:t>Equity: </a:t>
            </a:r>
            <a:r>
              <a:rPr lang="en-US" sz="3000" dirty="0">
                <a:solidFill>
                  <a:schemeClr val="bg2"/>
                </a:solidFill>
              </a:rPr>
              <a:t>Equal Outcomes vs. Equality: Equal Opportunities</a:t>
            </a:r>
          </a:p>
          <a:p>
            <a:pPr marL="342900" indent="-342900">
              <a:buFont typeface="Arial" panose="020B0604020202020204" pitchFamily="34" charset="0"/>
              <a:buChar char="•"/>
            </a:pPr>
            <a:r>
              <a:rPr lang="en-US" sz="3000" b="1" dirty="0">
                <a:solidFill>
                  <a:schemeClr val="bg2"/>
                </a:solidFill>
              </a:rPr>
              <a:t>Just Society: </a:t>
            </a:r>
            <a:r>
              <a:rPr lang="en-US" sz="3000" dirty="0">
                <a:solidFill>
                  <a:schemeClr val="bg2"/>
                </a:solidFill>
              </a:rPr>
              <a:t>A society that is fair to all, especially minorities; belief that society currently is unjust</a:t>
            </a:r>
          </a:p>
          <a:p>
            <a:pPr marL="342900" indent="-342900">
              <a:buFont typeface="Arial" panose="020B0604020202020204" pitchFamily="34" charset="0"/>
              <a:buChar char="•"/>
            </a:pPr>
            <a:r>
              <a:rPr lang="en-US" sz="3000" b="1" dirty="0">
                <a:solidFill>
                  <a:schemeClr val="bg2"/>
                </a:solidFill>
              </a:rPr>
              <a:t>Identity: </a:t>
            </a:r>
            <a:r>
              <a:rPr lang="en-US" sz="3000" dirty="0">
                <a:solidFill>
                  <a:schemeClr val="bg2"/>
                </a:solidFill>
              </a:rPr>
              <a:t>How one identifies one’s self; generally used in terms of sexual and gender identity</a:t>
            </a:r>
          </a:p>
          <a:p>
            <a:pPr marL="342900" indent="-342900">
              <a:buFont typeface="Arial" panose="020B0604020202020204" pitchFamily="34" charset="0"/>
              <a:buChar char="•"/>
            </a:pPr>
            <a:endParaRPr lang="en-US" sz="1400" dirty="0">
              <a:solidFill>
                <a:schemeClr val="bg2"/>
              </a:solidFill>
            </a:endParaRPr>
          </a:p>
          <a:p>
            <a:pPr marL="342900" indent="-342900">
              <a:buFont typeface="Arial" panose="020B0604020202020204" pitchFamily="34" charset="0"/>
              <a:buChar char="•"/>
            </a:pPr>
            <a:r>
              <a:rPr lang="en-US" sz="3000" dirty="0">
                <a:solidFill>
                  <a:schemeClr val="bg2"/>
                </a:solidFill>
              </a:rPr>
              <a:t>Common Good vs Individual Excellence</a:t>
            </a:r>
          </a:p>
          <a:p>
            <a:pPr marL="342900" indent="-342900">
              <a:buFont typeface="Arial" panose="020B0604020202020204" pitchFamily="34" charset="0"/>
              <a:buChar char="•"/>
            </a:pPr>
            <a:r>
              <a:rPr lang="en-US" sz="3000" dirty="0">
                <a:solidFill>
                  <a:schemeClr val="bg2"/>
                </a:solidFill>
              </a:rPr>
              <a:t>Redistribution of Wealth</a:t>
            </a:r>
          </a:p>
          <a:p>
            <a:pPr marL="342900" indent="-342900">
              <a:buFont typeface="Arial" panose="020B0604020202020204" pitchFamily="34" charset="0"/>
              <a:buChar char="•"/>
            </a:pPr>
            <a:r>
              <a:rPr lang="en-US" sz="3000" dirty="0">
                <a:solidFill>
                  <a:schemeClr val="bg2"/>
                </a:solidFill>
              </a:rPr>
              <a:t>Government Authority Superseding Parental Authority</a:t>
            </a:r>
          </a:p>
          <a:p>
            <a:pPr marL="342900" indent="-342900">
              <a:buFont typeface="Arial" panose="020B0604020202020204" pitchFamily="34" charset="0"/>
              <a:buChar char="•"/>
            </a:pPr>
            <a:r>
              <a:rPr lang="en-US" sz="3000" dirty="0">
                <a:solidFill>
                  <a:schemeClr val="bg2"/>
                </a:solidFill>
              </a:rPr>
              <a:t>Arrogance, Self as God</a:t>
            </a:r>
          </a:p>
          <a:p>
            <a:pPr marL="342900" indent="-342900">
              <a:buFont typeface="Arial" panose="020B0604020202020204" pitchFamily="34" charset="0"/>
              <a:buChar char="•"/>
            </a:pPr>
            <a:r>
              <a:rPr lang="en-US" sz="3000" dirty="0">
                <a:solidFill>
                  <a:schemeClr val="bg2"/>
                </a:solidFill>
              </a:rPr>
              <a:t>Lived experiences vs. fact and logic</a:t>
            </a:r>
          </a:p>
          <a:p>
            <a:pPr marL="342900" indent="-342900">
              <a:buFont typeface="Arial" panose="020B0604020202020204" pitchFamily="34" charset="0"/>
              <a:buChar char="•"/>
            </a:pPr>
            <a:r>
              <a:rPr lang="en-US" sz="3000" dirty="0">
                <a:solidFill>
                  <a:schemeClr val="bg2"/>
                </a:solidFill>
              </a:rPr>
              <a:t>“Evidence-based, Age appropriate”</a:t>
            </a:r>
          </a:p>
          <a:p>
            <a:pPr marL="342900" indent="-342900">
              <a:buFont typeface="Arial" panose="020B0604020202020204" pitchFamily="34" charset="0"/>
              <a:buChar char="•"/>
            </a:pPr>
            <a:endParaRPr lang="en-US" sz="3600" dirty="0">
              <a:solidFill>
                <a:schemeClr val="bg2"/>
              </a:solidFill>
            </a:endParaRPr>
          </a:p>
          <a:p>
            <a:pPr marL="342900" indent="-342900">
              <a:buFont typeface="Arial" panose="020B0604020202020204" pitchFamily="34" charset="0"/>
              <a:buChar char="•"/>
            </a:pPr>
            <a:endParaRPr lang="en-US" sz="3600" dirty="0">
              <a:solidFill>
                <a:schemeClr val="bg2"/>
              </a:solidFill>
            </a:endParaRPr>
          </a:p>
        </p:txBody>
      </p:sp>
    </p:spTree>
    <p:extLst>
      <p:ext uri="{BB962C8B-B14F-4D97-AF65-F5344CB8AC3E}">
        <p14:creationId xmlns:p14="http://schemas.microsoft.com/office/powerpoint/2010/main" val="2340272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4" name="Picture 3" descr="Text&#10;&#10;Description automatically generated">
            <a:extLst>
              <a:ext uri="{FF2B5EF4-FFF2-40B4-BE49-F238E27FC236}">
                <a16:creationId xmlns:a16="http://schemas.microsoft.com/office/drawing/2014/main" id="{BC91C0B6-4225-4C55-B4E0-A99B32720E39}"/>
              </a:ext>
            </a:extLst>
          </p:cNvPr>
          <p:cNvPicPr>
            <a:picLocks noChangeAspect="1"/>
          </p:cNvPicPr>
          <p:nvPr/>
        </p:nvPicPr>
        <p:blipFill>
          <a:blip r:embed="rId3"/>
          <a:stretch>
            <a:fillRect/>
          </a:stretch>
        </p:blipFill>
        <p:spPr>
          <a:xfrm>
            <a:off x="1" y="2389648"/>
            <a:ext cx="12224824" cy="3656215"/>
          </a:xfrm>
          <a:prstGeom prst="rect">
            <a:avLst/>
          </a:prstGeom>
        </p:spPr>
      </p:pic>
      <p:sp>
        <p:nvSpPr>
          <p:cNvPr id="9" name="Rectangle 8">
            <a:extLst>
              <a:ext uri="{FF2B5EF4-FFF2-40B4-BE49-F238E27FC236}">
                <a16:creationId xmlns:a16="http://schemas.microsoft.com/office/drawing/2014/main" id="{C8CA7605-5A96-432C-B254-FBB1AC96510B}"/>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2.15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60217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pic>
        <p:nvPicPr>
          <p:cNvPr id="3" name="Picture 2">
            <a:extLst>
              <a:ext uri="{FF2B5EF4-FFF2-40B4-BE49-F238E27FC236}">
                <a16:creationId xmlns:a16="http://schemas.microsoft.com/office/drawing/2014/main" id="{1112E19E-534E-4318-823D-1072F64CE49F}"/>
              </a:ext>
            </a:extLst>
          </p:cNvPr>
          <p:cNvPicPr>
            <a:picLocks noChangeAspect="1"/>
          </p:cNvPicPr>
          <p:nvPr/>
        </p:nvPicPr>
        <p:blipFill>
          <a:blip r:embed="rId3"/>
          <a:stretch>
            <a:fillRect/>
          </a:stretch>
        </p:blipFill>
        <p:spPr>
          <a:xfrm>
            <a:off x="0" y="1921530"/>
            <a:ext cx="12192000" cy="4894640"/>
          </a:xfrm>
          <a:prstGeom prst="rect">
            <a:avLst/>
          </a:prstGeom>
        </p:spPr>
      </p:pic>
      <p:sp>
        <p:nvSpPr>
          <p:cNvPr id="17" name="Rectangle 16">
            <a:extLst>
              <a:ext uri="{FF2B5EF4-FFF2-40B4-BE49-F238E27FC236}">
                <a16:creationId xmlns:a16="http://schemas.microsoft.com/office/drawing/2014/main" id="{FEAAE5A8-0BA0-47A4-9057-2CA8AD0A4792}"/>
              </a:ext>
            </a:extLst>
          </p:cNvPr>
          <p:cNvSpPr/>
          <p:nvPr/>
        </p:nvSpPr>
        <p:spPr>
          <a:xfrm>
            <a:off x="7051114" y="2658881"/>
            <a:ext cx="1481409" cy="450254"/>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6023668-DCC0-4CA9-9B61-674AACC32962}"/>
              </a:ext>
            </a:extLst>
          </p:cNvPr>
          <p:cNvSpPr/>
          <p:nvPr/>
        </p:nvSpPr>
        <p:spPr>
          <a:xfrm>
            <a:off x="3837462" y="5896023"/>
            <a:ext cx="4590921" cy="450254"/>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A6F05FF-2A32-4B34-AEC0-76E561B5E28C}"/>
              </a:ext>
            </a:extLst>
          </p:cNvPr>
          <p:cNvSpPr/>
          <p:nvPr/>
        </p:nvSpPr>
        <p:spPr>
          <a:xfrm>
            <a:off x="425027" y="5113489"/>
            <a:ext cx="11338560" cy="782114"/>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5892F81-EFD4-4A6C-A1EE-9FF07030A1A2}"/>
              </a:ext>
            </a:extLst>
          </p:cNvPr>
          <p:cNvSpPr/>
          <p:nvPr/>
        </p:nvSpPr>
        <p:spPr>
          <a:xfrm>
            <a:off x="7778566" y="4680872"/>
            <a:ext cx="3472070" cy="382976"/>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0C9326E-2F51-4C0C-B972-1B6E4B005CA1}"/>
              </a:ext>
            </a:extLst>
          </p:cNvPr>
          <p:cNvSpPr/>
          <p:nvPr/>
        </p:nvSpPr>
        <p:spPr>
          <a:xfrm>
            <a:off x="8176591" y="3907866"/>
            <a:ext cx="1020418" cy="382976"/>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FD2359-B562-4AA6-B24E-704584E5470A}"/>
              </a:ext>
            </a:extLst>
          </p:cNvPr>
          <p:cNvSpPr/>
          <p:nvPr/>
        </p:nvSpPr>
        <p:spPr>
          <a:xfrm>
            <a:off x="4483293" y="3492109"/>
            <a:ext cx="2235559" cy="450254"/>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24005CD-B6F1-41B6-BC3E-5C656C0E7491}"/>
              </a:ext>
            </a:extLst>
          </p:cNvPr>
          <p:cNvSpPr txBox="1"/>
          <p:nvPr/>
        </p:nvSpPr>
        <p:spPr>
          <a:xfrm>
            <a:off x="5777947" y="1933323"/>
            <a:ext cx="6586331" cy="369332"/>
          </a:xfrm>
          <a:prstGeom prst="rect">
            <a:avLst/>
          </a:prstGeom>
          <a:noFill/>
        </p:spPr>
        <p:txBody>
          <a:bodyPr wrap="square">
            <a:spAutoFit/>
          </a:bodyPr>
          <a:lstStyle/>
          <a:p>
            <a:r>
              <a:rPr lang="en-US" dirty="0">
                <a:hlinkClick r:id="rId4"/>
              </a:rPr>
              <a:t>Transformative SEL as a Lever for Equity &amp; Social Justice (casel.org)</a:t>
            </a:r>
            <a:endParaRPr lang="en-US" dirty="0"/>
          </a:p>
        </p:txBody>
      </p:sp>
      <p:sp>
        <p:nvSpPr>
          <p:cNvPr id="15" name="Rectangle 14">
            <a:extLst>
              <a:ext uri="{FF2B5EF4-FFF2-40B4-BE49-F238E27FC236}">
                <a16:creationId xmlns:a16="http://schemas.microsoft.com/office/drawing/2014/main" id="{DBEE3EF8-8CA3-4EC7-970C-193C6FEEFDAB}"/>
              </a:ext>
            </a:extLst>
          </p:cNvPr>
          <p:cNvSpPr/>
          <p:nvPr/>
        </p:nvSpPr>
        <p:spPr>
          <a:xfrm>
            <a:off x="9304980" y="6340371"/>
            <a:ext cx="2973159"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Version 1     August 2021</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72078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Tree>
    <p:extLst>
      <p:ext uri="{BB962C8B-B14F-4D97-AF65-F5344CB8AC3E}">
        <p14:creationId xmlns:p14="http://schemas.microsoft.com/office/powerpoint/2010/main" val="253349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5421"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Background – Core Principles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indent="-285750">
              <a:buFont typeface="Arial" panose="020B0604020202020204" pitchFamily="34" charset="0"/>
              <a:buChar char="•"/>
            </a:pPr>
            <a:r>
              <a:rPr lang="en-US" sz="3200" dirty="0">
                <a:solidFill>
                  <a:schemeClr val="bg1"/>
                </a:solidFill>
                <a:latin typeface="Calibri" panose="020F0502020204030204" pitchFamily="34" charset="0"/>
              </a:rPr>
              <a:t>Essentially a lens in which all things are taught or experienced in a way that relates it to “oppressor and oppressed”</a:t>
            </a:r>
          </a:p>
          <a:p>
            <a:pPr marL="285750" indent="-285750">
              <a:buFont typeface="Arial" panose="020B0604020202020204" pitchFamily="34" charset="0"/>
              <a:buChar char="•"/>
            </a:pPr>
            <a:endParaRPr lang="en-US" sz="3200" dirty="0">
              <a:solidFill>
                <a:schemeClr val="bg1"/>
              </a:solidFill>
              <a:latin typeface="Calibri" panose="020F0502020204030204" pitchFamily="34" charset="0"/>
            </a:endParaRPr>
          </a:p>
          <a:p>
            <a:pPr marL="285750" indent="-285750">
              <a:buFont typeface="Arial" panose="020B0604020202020204" pitchFamily="34" charset="0"/>
              <a:buChar char="•"/>
            </a:pPr>
            <a:r>
              <a:rPr lang="en-US" sz="3200" dirty="0">
                <a:solidFill>
                  <a:schemeClr val="bg1"/>
                </a:solidFill>
                <a:latin typeface="Calibri" panose="020F0502020204030204" pitchFamily="34" charset="0"/>
              </a:rPr>
              <a:t>A</a:t>
            </a:r>
            <a:r>
              <a:rPr lang="en-US" sz="3200" b="0" i="0" u="none" strike="noStrike" baseline="0" dirty="0">
                <a:solidFill>
                  <a:schemeClr val="bg1"/>
                </a:solidFill>
                <a:latin typeface="Calibri" panose="020F0502020204030204" pitchFamily="34" charset="0"/>
              </a:rPr>
              <a:t>n assumption that racism is “endemic” to American life </a:t>
            </a:r>
          </a:p>
          <a:p>
            <a:pPr marL="285750" indent="-285750">
              <a:buFont typeface="Arial" panose="020B0604020202020204" pitchFamily="34" charset="0"/>
              <a:buChar char="•"/>
            </a:pPr>
            <a:endParaRPr lang="en-US" sz="3200" b="0" i="0" u="none" strike="noStrike" baseline="0" dirty="0">
              <a:solidFill>
                <a:schemeClr val="bg1"/>
              </a:solidFill>
              <a:latin typeface="Calibri" panose="020F0502020204030204" pitchFamily="34" charset="0"/>
            </a:endParaRPr>
          </a:p>
          <a:p>
            <a:pPr marL="285750" indent="-285750">
              <a:buFont typeface="Arial" panose="020B0604020202020204" pitchFamily="34" charset="0"/>
              <a:buChar char="•"/>
            </a:pPr>
            <a:r>
              <a:rPr lang="en-US" sz="3200" dirty="0">
                <a:solidFill>
                  <a:schemeClr val="bg1"/>
                </a:solidFill>
                <a:latin typeface="Calibri" panose="020F0502020204030204" pitchFamily="34" charset="0"/>
              </a:rPr>
              <a:t>A belief that </a:t>
            </a:r>
            <a:r>
              <a:rPr lang="en-US" sz="3200" b="0" i="0" u="none" strike="noStrike" baseline="0" dirty="0">
                <a:solidFill>
                  <a:schemeClr val="bg1"/>
                </a:solidFill>
                <a:latin typeface="Calibri" panose="020F0502020204030204" pitchFamily="34" charset="0"/>
              </a:rPr>
              <a:t>“legal neutrality, objectivity, color-blindness, and meritocracy” are tools of dominant groups</a:t>
            </a:r>
          </a:p>
        </p:txBody>
      </p:sp>
      <p:sp>
        <p:nvSpPr>
          <p:cNvPr id="9" name="Rectangle 8">
            <a:extLst>
              <a:ext uri="{FF2B5EF4-FFF2-40B4-BE49-F238E27FC236}">
                <a16:creationId xmlns:a16="http://schemas.microsoft.com/office/drawing/2014/main" id="{91D74491-BA61-4C4F-9FD7-200540E02813}"/>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60810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542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Background </a:t>
            </a:r>
          </a:p>
          <a:p>
            <a:pPr marL="285750" indent="-285750">
              <a:buFont typeface="Arial" panose="020B0604020202020204" pitchFamily="34" charset="0"/>
              <a:buChar char="•"/>
            </a:pPr>
            <a:endParaRPr lang="en-US" sz="3200" b="0" i="0" u="none" strike="noStrike" baseline="0" dirty="0">
              <a:solidFill>
                <a:schemeClr val="bg1"/>
              </a:solidFill>
              <a:latin typeface="Calibri" panose="020F0502020204030204" pitchFamily="34" charset="0"/>
            </a:endParaRPr>
          </a:p>
          <a:p>
            <a:pPr marL="285750" indent="-285750">
              <a:buFont typeface="Arial" panose="020B0604020202020204" pitchFamily="34" charset="0"/>
              <a:buChar char="•"/>
            </a:pPr>
            <a:r>
              <a:rPr lang="en-US" sz="3200" dirty="0">
                <a:solidFill>
                  <a:schemeClr val="bg1"/>
                </a:solidFill>
                <a:latin typeface="Calibri" panose="020F0502020204030204" pitchFamily="34" charset="0"/>
              </a:rPr>
              <a:t>S</a:t>
            </a:r>
            <a:r>
              <a:rPr lang="en-US" sz="3200" b="0" i="0" u="none" strike="noStrike" baseline="0" dirty="0">
                <a:solidFill>
                  <a:schemeClr val="bg1"/>
                </a:solidFill>
                <a:latin typeface="Calibri" panose="020F0502020204030204" pitchFamily="34" charset="0"/>
              </a:rPr>
              <a:t>tems from critical theory and critical social justice, with origins in</a:t>
            </a:r>
          </a:p>
          <a:p>
            <a:r>
              <a:rPr lang="en-US" sz="3200" b="0" i="0" u="none" strike="noStrike" baseline="0" dirty="0">
                <a:solidFill>
                  <a:schemeClr val="bg1"/>
                </a:solidFill>
                <a:latin typeface="Calibri" panose="020F0502020204030204" pitchFamily="34" charset="0"/>
              </a:rPr>
              <a:t>Marxism</a:t>
            </a:r>
          </a:p>
          <a:p>
            <a:endParaRPr lang="en-US" sz="3200" b="0" i="0" u="none" strike="noStrike" baseline="0" dirty="0">
              <a:solidFill>
                <a:schemeClr val="bg1"/>
              </a:solidFill>
              <a:latin typeface="Calibri" panose="020F0502020204030204" pitchFamily="34" charset="0"/>
            </a:endParaRPr>
          </a:p>
          <a:p>
            <a:pPr marL="285750" indent="-285750">
              <a:buFont typeface="Arial" panose="020B0604020202020204" pitchFamily="34" charset="0"/>
              <a:buChar char="•"/>
            </a:pPr>
            <a:r>
              <a:rPr lang="en-US" sz="3200" b="0" i="0" u="none" strike="noStrike" baseline="0" dirty="0">
                <a:solidFill>
                  <a:schemeClr val="bg1"/>
                </a:solidFill>
                <a:latin typeface="Calibri" panose="020F0502020204030204" pitchFamily="34" charset="0"/>
              </a:rPr>
              <a:t>Belief that American society and its institutions are systemically racist and need to be reimagined or dismantled</a:t>
            </a:r>
          </a:p>
          <a:p>
            <a:pPr marL="285750" indent="-285750">
              <a:buFont typeface="Arial" panose="020B0604020202020204" pitchFamily="34" charset="0"/>
              <a:buChar char="•"/>
            </a:pPr>
            <a:endParaRPr lang="en-US" sz="3200" b="0" i="0" u="none" strike="noStrike" baseline="0" dirty="0">
              <a:solidFill>
                <a:schemeClr val="bg1"/>
              </a:solidFill>
              <a:latin typeface="Calibri" panose="020F0502020204030204" pitchFamily="34" charset="0"/>
            </a:endParaRPr>
          </a:p>
          <a:p>
            <a:pPr marL="285750" indent="-285750">
              <a:buFont typeface="Arial" panose="020B0604020202020204" pitchFamily="34" charset="0"/>
              <a:buChar char="•"/>
            </a:pPr>
            <a:r>
              <a:rPr lang="en-US" sz="3200" b="0" i="0" u="none" strike="noStrike" baseline="0" dirty="0">
                <a:solidFill>
                  <a:schemeClr val="bg1"/>
                </a:solidFill>
                <a:latin typeface="Calibri" panose="020F0502020204030204" pitchFamily="34" charset="0"/>
              </a:rPr>
              <a:t>Individuals are either victims or privileged; “lived experiences” matter more than facts.</a:t>
            </a:r>
          </a:p>
        </p:txBody>
      </p:sp>
      <p:sp>
        <p:nvSpPr>
          <p:cNvPr id="9" name="Rectangle 8">
            <a:extLst>
              <a:ext uri="{FF2B5EF4-FFF2-40B4-BE49-F238E27FC236}">
                <a16:creationId xmlns:a16="http://schemas.microsoft.com/office/drawing/2014/main" id="{80D58EEB-7D9D-4E33-ABE2-8023C9F1113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206709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861410"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Background (continued)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Spread into education field with the early work of Ladson-Billings and colleague William F. Tate IV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 education, CRT advocates focus on what is seen to be persistent instances of white supremacy, as characterized by phenomena such as “colorblindness, meritocracy, deficit thinking, linguicism, and other forms of subordination”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white"/>
                </a:solidFill>
                <a:latin typeface="Calibri" panose="020F0502020204030204" pitchFamily="34" charset="0"/>
              </a:rPr>
              <a:t>Example: c</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urriculum</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is “a culturally specific artifact designed to maintain a White Supremacist master script.”</a:t>
            </a:r>
          </a:p>
        </p:txBody>
      </p:sp>
      <p:sp>
        <p:nvSpPr>
          <p:cNvPr id="9" name="Rectangle 8">
            <a:extLst>
              <a:ext uri="{FF2B5EF4-FFF2-40B4-BE49-F238E27FC236}">
                <a16:creationId xmlns:a16="http://schemas.microsoft.com/office/drawing/2014/main" id="{C69603B0-5A2B-4026-947A-0F1CDC3AFADC}"/>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72834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85694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The many concepts of CRT:</a:t>
            </a:r>
          </a:p>
        </p:txBody>
      </p:sp>
      <p:sp>
        <p:nvSpPr>
          <p:cNvPr id="9" name="TextBox 8">
            <a:extLst>
              <a:ext uri="{FF2B5EF4-FFF2-40B4-BE49-F238E27FC236}">
                <a16:creationId xmlns:a16="http://schemas.microsoft.com/office/drawing/2014/main" id="{97E71243-776D-49A5-ADEB-09354137EDAE}"/>
              </a:ext>
            </a:extLst>
          </p:cNvPr>
          <p:cNvSpPr txBox="1"/>
          <p:nvPr/>
        </p:nvSpPr>
        <p:spPr>
          <a:xfrm>
            <a:off x="6969152" y="2362509"/>
            <a:ext cx="5323134" cy="3539430"/>
          </a:xfrm>
          <a:prstGeom prst="rect">
            <a:avLst/>
          </a:prstGeom>
          <a:noFill/>
        </p:spPr>
        <p:txBody>
          <a:bodyPr wrap="square">
            <a:spAutoFit/>
          </a:bodyPr>
          <a:lstStyle/>
          <a:p>
            <a:r>
              <a:rPr lang="en-US" sz="3200" b="0" i="0" u="none" strike="noStrike" baseline="0" dirty="0">
                <a:solidFill>
                  <a:schemeClr val="bg1"/>
                </a:solidFill>
              </a:rPr>
              <a:t>Implicit Bias</a:t>
            </a:r>
          </a:p>
          <a:p>
            <a:r>
              <a:rPr lang="en-US" sz="3200" b="0" i="0" u="none" strike="noStrike" baseline="0" dirty="0">
                <a:solidFill>
                  <a:schemeClr val="bg1"/>
                </a:solidFill>
              </a:rPr>
              <a:t>Meritocracy</a:t>
            </a:r>
          </a:p>
          <a:p>
            <a:r>
              <a:rPr lang="en-US" sz="3200" b="0" i="0" u="none" strike="noStrike" baseline="0" dirty="0">
                <a:solidFill>
                  <a:schemeClr val="bg1"/>
                </a:solidFill>
              </a:rPr>
              <a:t>Microaggression</a:t>
            </a:r>
          </a:p>
          <a:p>
            <a:r>
              <a:rPr lang="en-US" sz="3200" b="0" i="0" u="none" strike="noStrike" baseline="0" dirty="0">
                <a:solidFill>
                  <a:schemeClr val="bg1"/>
                </a:solidFill>
              </a:rPr>
              <a:t>Restorative Justice</a:t>
            </a:r>
          </a:p>
          <a:p>
            <a:r>
              <a:rPr lang="en-US" sz="3200" b="0" i="0" u="none" strike="noStrike" baseline="0" dirty="0">
                <a:solidFill>
                  <a:schemeClr val="bg1"/>
                </a:solidFill>
              </a:rPr>
              <a:t>White Fragility</a:t>
            </a:r>
          </a:p>
          <a:p>
            <a:r>
              <a:rPr lang="en-US" sz="3200" b="0" i="0" u="none" strike="noStrike" baseline="0" dirty="0">
                <a:solidFill>
                  <a:schemeClr val="bg1"/>
                </a:solidFill>
              </a:rPr>
              <a:t>White Supremacy</a:t>
            </a:r>
          </a:p>
          <a:p>
            <a:r>
              <a:rPr kumimoji="0" lang="en-US" sz="3200" kern="1200" cap="none" spc="0" normalizeH="0" noProof="0" dirty="0">
                <a:ln>
                  <a:noFill/>
                </a:ln>
                <a:solidFill>
                  <a:schemeClr val="bg1"/>
                </a:solidFill>
                <a:effectLst/>
                <a:uLnTx/>
                <a:uFillTx/>
                <a:ea typeface="+mn-ea"/>
                <a:cs typeface="+mn-cs"/>
              </a:rPr>
              <a:t>Diver</a:t>
            </a:r>
            <a:r>
              <a:rPr lang="en-US" sz="3200" dirty="0" err="1">
                <a:solidFill>
                  <a:schemeClr val="bg1"/>
                </a:solidFill>
              </a:rPr>
              <a:t>sity</a:t>
            </a:r>
            <a:r>
              <a:rPr lang="en-US" sz="3200" dirty="0">
                <a:solidFill>
                  <a:schemeClr val="bg1"/>
                </a:solidFill>
              </a:rPr>
              <a:t>, Equity &amp; Inclusion</a:t>
            </a:r>
            <a:endParaRPr kumimoji="0" lang="en-US" sz="3200" b="0" i="0" u="none" strike="noStrike" kern="1200" cap="none" spc="0" normalizeH="0" baseline="0" noProof="0" dirty="0">
              <a:ln>
                <a:noFill/>
              </a:ln>
              <a:solidFill>
                <a:schemeClr val="bg1"/>
              </a:solidFill>
              <a:effectLst/>
              <a:uLnTx/>
              <a:uFillTx/>
              <a:ea typeface="+mn-ea"/>
              <a:cs typeface="+mn-cs"/>
            </a:endParaRPr>
          </a:p>
        </p:txBody>
      </p:sp>
      <p:sp>
        <p:nvSpPr>
          <p:cNvPr id="13" name="TextBox 12">
            <a:extLst>
              <a:ext uri="{FF2B5EF4-FFF2-40B4-BE49-F238E27FC236}">
                <a16:creationId xmlns:a16="http://schemas.microsoft.com/office/drawing/2014/main" id="{C5CFA02A-1BCF-4895-8123-78F2FBE06F69}"/>
              </a:ext>
            </a:extLst>
          </p:cNvPr>
          <p:cNvSpPr txBox="1"/>
          <p:nvPr/>
        </p:nvSpPr>
        <p:spPr>
          <a:xfrm>
            <a:off x="753599" y="2399811"/>
            <a:ext cx="5792975" cy="3539430"/>
          </a:xfrm>
          <a:prstGeom prst="rect">
            <a:avLst/>
          </a:prstGeom>
          <a:noFill/>
        </p:spPr>
        <p:txBody>
          <a:bodyPr wrap="square">
            <a:spAutoFit/>
          </a:bodyPr>
          <a:lstStyle/>
          <a:p>
            <a:r>
              <a:rPr lang="en-US" sz="3200" b="0" i="0" u="none" strike="noStrike" baseline="0" dirty="0">
                <a:solidFill>
                  <a:schemeClr val="bg1"/>
                </a:solidFill>
              </a:rPr>
              <a:t>Affinity Groups</a:t>
            </a:r>
          </a:p>
          <a:p>
            <a:r>
              <a:rPr kumimoji="0" lang="en-US" sz="3200" kern="1200" cap="none" spc="0" normalizeH="0" noProof="0" dirty="0">
                <a:ln>
                  <a:noFill/>
                </a:ln>
                <a:solidFill>
                  <a:schemeClr val="bg1"/>
                </a:solidFill>
                <a:effectLst/>
                <a:uLnTx/>
                <a:uFillTx/>
                <a:ea typeface="+mn-ea"/>
                <a:cs typeface="+mn-cs"/>
              </a:rPr>
              <a:t>Anti-Ra</a:t>
            </a:r>
            <a:r>
              <a:rPr lang="en-US" sz="3200" dirty="0" err="1">
                <a:solidFill>
                  <a:schemeClr val="bg1"/>
                </a:solidFill>
              </a:rPr>
              <a:t>cism</a:t>
            </a:r>
            <a:endParaRPr lang="en-US" sz="3200" dirty="0">
              <a:solidFill>
                <a:schemeClr val="bg1"/>
              </a:solidFill>
            </a:endParaRPr>
          </a:p>
          <a:p>
            <a:r>
              <a:rPr kumimoji="0" lang="en-US" sz="3200" b="0" i="0" u="none" strike="noStrike" kern="1200" cap="none" spc="0" normalizeH="0" baseline="0" noProof="0" dirty="0">
                <a:ln>
                  <a:noFill/>
                </a:ln>
                <a:solidFill>
                  <a:schemeClr val="bg1"/>
                </a:solidFill>
                <a:effectLst/>
                <a:uLnTx/>
                <a:uFillTx/>
                <a:ea typeface="+mn-ea"/>
                <a:cs typeface="+mn-cs"/>
              </a:rPr>
              <a:t>Color-blindness</a:t>
            </a:r>
          </a:p>
          <a:p>
            <a:r>
              <a:rPr lang="en-US" sz="3200" dirty="0">
                <a:solidFill>
                  <a:schemeClr val="bg1"/>
                </a:solidFill>
              </a:rPr>
              <a:t>Critical Race Theory</a:t>
            </a:r>
          </a:p>
          <a:p>
            <a:r>
              <a:rPr kumimoji="0" lang="en-US" sz="3200" b="0" i="0" u="none" strike="noStrike" kern="1200" cap="none" spc="0" normalizeH="0" baseline="0" noProof="0" dirty="0">
                <a:ln>
                  <a:noFill/>
                </a:ln>
                <a:solidFill>
                  <a:schemeClr val="bg1"/>
                </a:solidFill>
                <a:effectLst/>
                <a:uLnTx/>
                <a:uFillTx/>
                <a:ea typeface="+mn-ea"/>
                <a:cs typeface="+mn-cs"/>
              </a:rPr>
              <a:t>Culturally Responsive Teaching</a:t>
            </a:r>
          </a:p>
          <a:p>
            <a:r>
              <a:rPr lang="en-US" sz="3200" dirty="0">
                <a:solidFill>
                  <a:schemeClr val="bg1"/>
                </a:solidFill>
              </a:rPr>
              <a:t>Equity</a:t>
            </a:r>
          </a:p>
          <a:p>
            <a:r>
              <a:rPr kumimoji="0" lang="en-US" sz="3200" b="0" i="0" u="none" strike="noStrike" kern="1200" cap="none" spc="0" normalizeH="0" baseline="0" noProof="0" dirty="0">
                <a:ln>
                  <a:noFill/>
                </a:ln>
                <a:solidFill>
                  <a:schemeClr val="bg1"/>
                </a:solidFill>
                <a:effectLst/>
                <a:uLnTx/>
                <a:uFillTx/>
                <a:ea typeface="+mn-ea"/>
                <a:cs typeface="+mn-cs"/>
              </a:rPr>
              <a:t>1619 Project</a:t>
            </a:r>
          </a:p>
        </p:txBody>
      </p:sp>
      <p:sp>
        <p:nvSpPr>
          <p:cNvPr id="14" name="Rectangle 13">
            <a:extLst>
              <a:ext uri="{FF2B5EF4-FFF2-40B4-BE49-F238E27FC236}">
                <a16:creationId xmlns:a16="http://schemas.microsoft.com/office/drawing/2014/main" id="{8BC990D2-BAF3-467E-ACF6-D943176328E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3.4, 3.5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020974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 – </a:t>
            </a:r>
            <a:r>
              <a:rPr kumimoji="0" lang="en-US" sz="3600" b="0" i="0" u="none" strike="noStrike" kern="1200" cap="none" spc="0" normalizeH="0" baseline="0" noProof="0" dirty="0" err="1">
                <a:ln>
                  <a:noFill/>
                </a:ln>
                <a:solidFill>
                  <a:srgbClr val="E7E6E6"/>
                </a:solidFill>
                <a:effectLst/>
                <a:uLnTx/>
                <a:uFillTx/>
                <a:latin typeface="Calibri" panose="020F0502020204030204"/>
                <a:ea typeface="+mn-ea"/>
                <a:cs typeface="+mn-cs"/>
              </a:rPr>
              <a:t>Equalit</a:t>
            </a:r>
            <a:r>
              <a:rPr lang="en-US" sz="3600" dirty="0">
                <a:solidFill>
                  <a:srgbClr val="E7E6E6"/>
                </a:solidFill>
                <a:latin typeface="Calibri" panose="020F0502020204030204"/>
              </a:rPr>
              <a:t>y vs Equity</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4" name="Picture 3" descr="Timeline&#10;&#10;Description automatically generated">
            <a:extLst>
              <a:ext uri="{FF2B5EF4-FFF2-40B4-BE49-F238E27FC236}">
                <a16:creationId xmlns:a16="http://schemas.microsoft.com/office/drawing/2014/main" id="{1B5ADAD2-BB9C-4FE8-98E7-3AB0EC9D3E98}"/>
              </a:ext>
            </a:extLst>
          </p:cNvPr>
          <p:cNvPicPr>
            <a:picLocks noChangeAspect="1"/>
          </p:cNvPicPr>
          <p:nvPr/>
        </p:nvPicPr>
        <p:blipFill>
          <a:blip r:embed="rId3"/>
          <a:stretch>
            <a:fillRect/>
          </a:stretch>
        </p:blipFill>
        <p:spPr>
          <a:xfrm>
            <a:off x="1838325" y="1785327"/>
            <a:ext cx="8515350" cy="5095875"/>
          </a:xfrm>
          <a:prstGeom prst="rect">
            <a:avLst/>
          </a:prstGeom>
        </p:spPr>
      </p:pic>
      <p:sp>
        <p:nvSpPr>
          <p:cNvPr id="9" name="Rectangle 8">
            <a:extLst>
              <a:ext uri="{FF2B5EF4-FFF2-40B4-BE49-F238E27FC236}">
                <a16:creationId xmlns:a16="http://schemas.microsoft.com/office/drawing/2014/main" id="{9B3CB2B1-EA38-4C07-A091-8162454899A5}"/>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277717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 – Equity is NOT Equality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u="sng" dirty="0">
                <a:solidFill>
                  <a:srgbClr val="E7E6E6"/>
                </a:solidFill>
                <a:latin typeface="Calibri" panose="020F0502020204030204"/>
              </a:rPr>
              <a:t>Equity</a:t>
            </a:r>
            <a:r>
              <a:rPr lang="en-US" sz="3200" dirty="0">
                <a:solidFill>
                  <a:srgbClr val="E7E6E6"/>
                </a:solidFill>
                <a:latin typeface="Calibri" panose="020F0502020204030204"/>
              </a:rPr>
              <a:t> demands equal </a:t>
            </a:r>
            <a:r>
              <a:rPr lang="en-US" sz="3200" b="1" u="sng" dirty="0">
                <a:solidFill>
                  <a:srgbClr val="E7E6E6"/>
                </a:solidFill>
                <a:latin typeface="Calibri" panose="020F0502020204030204"/>
              </a:rPr>
              <a:t>outcomes</a:t>
            </a:r>
            <a:r>
              <a:rPr lang="en-US" sz="3200" dirty="0">
                <a:solidFill>
                  <a:srgbClr val="E7E6E6"/>
                </a:solidFill>
                <a:latin typeface="Calibri" panose="020F0502020204030204"/>
              </a:rPr>
              <a:t> vs equal </a:t>
            </a:r>
            <a:r>
              <a:rPr lang="en-US" sz="3200" b="1" u="sng" dirty="0">
                <a:solidFill>
                  <a:srgbClr val="E7E6E6"/>
                </a:solidFill>
                <a:latin typeface="Calibri" panose="020F0502020204030204"/>
              </a:rPr>
              <a:t>opportunities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Assumes </a:t>
            </a:r>
            <a:r>
              <a:rPr lang="en-US" sz="3200" b="1" u="sng" dirty="0">
                <a:solidFill>
                  <a:srgbClr val="E7E6E6"/>
                </a:solidFill>
                <a:latin typeface="Calibri" panose="020F0502020204030204"/>
              </a:rPr>
              <a:t>all</a:t>
            </a:r>
            <a:r>
              <a:rPr lang="en-US" sz="3200" dirty="0">
                <a:solidFill>
                  <a:srgbClr val="E7E6E6"/>
                </a:solidFill>
                <a:latin typeface="Calibri" panose="020F0502020204030204"/>
              </a:rPr>
              <a:t> disparate outcomes are a result of flawed and racist systems; does not take other factors into account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Applies to judicial, educational, legal, health systems, </a:t>
            </a:r>
            <a:r>
              <a:rPr lang="en-US" sz="3200" dirty="0" err="1">
                <a:solidFill>
                  <a:srgbClr val="E7E6E6"/>
                </a:solidFill>
                <a:latin typeface="Calibri" panose="020F0502020204030204"/>
              </a:rPr>
              <a:t>etc</a:t>
            </a:r>
            <a:endParaRPr lang="en-US" sz="3200" dirty="0">
              <a:solidFill>
                <a:srgbClr val="E7E6E6"/>
              </a:solidFill>
              <a:latin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Answer lies in transferring resources from “oppressors” to “oppressed”</a:t>
            </a:r>
          </a:p>
        </p:txBody>
      </p:sp>
      <p:sp>
        <p:nvSpPr>
          <p:cNvPr id="9" name="Rectangle 8">
            <a:extLst>
              <a:ext uri="{FF2B5EF4-FFF2-40B4-BE49-F238E27FC236}">
                <a16:creationId xmlns:a16="http://schemas.microsoft.com/office/drawing/2014/main" id="{A0838885-1E49-44B1-88A3-3491517BFE2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3.10, 3.13</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264233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915" y="21047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570676" cy="646331"/>
          </a:xfrm>
          <a:prstGeom prst="rect">
            <a:avLst/>
          </a:prstGeom>
          <a:noFill/>
        </p:spPr>
        <p:txBody>
          <a:bodyPr wrap="square" rtlCol="0">
            <a:spAutoFit/>
          </a:bodyPr>
          <a:lstStyle/>
          <a:p>
            <a:pPr marL="342900" indent="-342900">
              <a:buFont typeface="Arial" panose="020B0604020202020204" pitchFamily="34" charset="0"/>
              <a:buChar char="•"/>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 – Equality vs Equity</a:t>
            </a:r>
          </a:p>
        </p:txBody>
      </p:sp>
      <p:sp>
        <p:nvSpPr>
          <p:cNvPr id="9" name="TextBox 8">
            <a:extLst>
              <a:ext uri="{FF2B5EF4-FFF2-40B4-BE49-F238E27FC236}">
                <a16:creationId xmlns:a16="http://schemas.microsoft.com/office/drawing/2014/main" id="{ADA1AC43-4270-4869-8C9C-6A0729CFC2BF}"/>
              </a:ext>
            </a:extLst>
          </p:cNvPr>
          <p:cNvSpPr txBox="1"/>
          <p:nvPr/>
        </p:nvSpPr>
        <p:spPr>
          <a:xfrm>
            <a:off x="330591" y="1882614"/>
            <a:ext cx="11570676"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EBGaramond12-Regular"/>
                <a:ea typeface="+mn-ea"/>
                <a:cs typeface="+mn-cs"/>
              </a:rPr>
              <a:t>“Everyone seems to want more resources</a:t>
            </a:r>
            <a:r>
              <a:rPr lang="en-US" sz="3200" i="1" dirty="0">
                <a:solidFill>
                  <a:prstClr val="white"/>
                </a:solidFill>
                <a:latin typeface="EBGaramond12-Regular"/>
              </a:rPr>
              <a:t>… </a:t>
            </a:r>
            <a:r>
              <a:rPr kumimoji="0" lang="en-US" sz="3200" b="0" i="1" u="none" strike="noStrike" kern="1200" cap="none" spc="0" normalizeH="0" baseline="0" noProof="0" dirty="0">
                <a:ln>
                  <a:noFill/>
                </a:ln>
                <a:solidFill>
                  <a:prstClr val="white"/>
                </a:solidFill>
                <a:effectLst/>
                <a:uLnTx/>
                <a:uFillTx/>
                <a:latin typeface="EBGaramond12-Regular"/>
                <a:ea typeface="+mn-ea"/>
                <a:cs typeface="+mn-cs"/>
              </a:rPr>
              <a:t>but when resources are finite</a:t>
            </a:r>
            <a:r>
              <a:rPr lang="en-US" sz="3200" i="1" dirty="0">
                <a:solidFill>
                  <a:prstClr val="white"/>
                </a:solidFill>
                <a:latin typeface="EBGaramond12-Regular"/>
              </a:rPr>
              <a:t> </a:t>
            </a:r>
            <a:r>
              <a:rPr kumimoji="0" lang="en-US" sz="3200" b="0" i="1" u="none" strike="noStrike" kern="1200" cap="none" spc="0" normalizeH="0" baseline="0" noProof="0" dirty="0">
                <a:ln>
                  <a:noFill/>
                </a:ln>
                <a:solidFill>
                  <a:prstClr val="white"/>
                </a:solidFill>
                <a:effectLst/>
                <a:uLnTx/>
                <a:uFillTx/>
                <a:latin typeface="EBGaramond12-Regular"/>
                <a:ea typeface="+mn-ea"/>
                <a:cs typeface="+mn-cs"/>
              </a:rPr>
              <a:t>a strategic approach must be used to yield the greatest impact for all students. School leaders may find it a tough pill to swallow to learn that they won’t be getting additional funding as other schools may be next year because their students are performing well. Why would success ever become a disincentive? A school system isn’t an economic system, and performance excellence should be its own reward. School leaders should be proud to get great results with resources previously allocated.”                </a:t>
            </a:r>
            <a:r>
              <a:rPr kumimoji="0" lang="en-US" sz="3200" b="0" i="0" u="none" strike="noStrike" kern="1200" cap="none" spc="0" normalizeH="0" baseline="0" noProof="0" dirty="0">
                <a:ln>
                  <a:noFill/>
                </a:ln>
                <a:solidFill>
                  <a:prstClr val="white"/>
                </a:solidFill>
                <a:effectLst/>
                <a:uLnTx/>
                <a:uFillTx/>
                <a:latin typeface="EBGaramond12-Regular"/>
                <a:ea typeface="+mn-ea"/>
                <a:cs typeface="+mn-cs"/>
              </a:rPr>
              <a:t>- </a:t>
            </a:r>
            <a:r>
              <a:rPr kumimoji="0" lang="en-US" sz="2400" b="0" i="0" u="none" strike="noStrike" kern="1200" cap="none" spc="0" normalizeH="0" baseline="0" noProof="0" dirty="0">
                <a:ln>
                  <a:noFill/>
                </a:ln>
                <a:solidFill>
                  <a:prstClr val="white"/>
                </a:solidFill>
                <a:effectLst/>
                <a:uLnTx/>
                <a:uFillTx/>
                <a:latin typeface="EBGaramond12-Regular"/>
                <a:ea typeface="+mn-ea"/>
                <a:cs typeface="+mn-cs"/>
              </a:rPr>
              <a:t>Illuminate Education eBook</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59F3522-B945-422C-8616-5F7FBBCCBDB3}"/>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148730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85740" y="158138"/>
            <a:ext cx="1042052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Vocabulary and Themes</a:t>
            </a:r>
          </a:p>
        </p:txBody>
      </p:sp>
      <p:sp>
        <p:nvSpPr>
          <p:cNvPr id="9" name="TextBox 8">
            <a:extLst>
              <a:ext uri="{FF2B5EF4-FFF2-40B4-BE49-F238E27FC236}">
                <a16:creationId xmlns:a16="http://schemas.microsoft.com/office/drawing/2014/main" id="{E380896F-868A-411A-A698-8D72A9FA3582}"/>
              </a:ext>
            </a:extLst>
          </p:cNvPr>
          <p:cNvSpPr txBox="1"/>
          <p:nvPr/>
        </p:nvSpPr>
        <p:spPr>
          <a:xfrm>
            <a:off x="295422" y="2266238"/>
            <a:ext cx="11338560" cy="3754874"/>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4600" b="1" dirty="0">
                <a:solidFill>
                  <a:srgbClr val="E7E6E6"/>
                </a:solidFill>
                <a:latin typeface="Calibri" panose="020F0502020204030204"/>
              </a:rPr>
              <a:t>MARKETING VS. REALITY</a:t>
            </a:r>
          </a:p>
          <a:p>
            <a:pPr marR="0" lvl="0" algn="ctr" defTabSz="914400" rtl="0" eaLnBrk="1" fontAlgn="auto" latinLnBrk="0" hangingPunct="1">
              <a:lnSpc>
                <a:spcPct val="100000"/>
              </a:lnSpc>
              <a:spcBef>
                <a:spcPts val="0"/>
              </a:spcBef>
              <a:spcAft>
                <a:spcPts val="0"/>
              </a:spcAft>
              <a:buClrTx/>
              <a:buSzTx/>
              <a:tabLst/>
              <a:defRPr/>
            </a:pPr>
            <a:endParaRPr kumimoji="0" lang="en-US" sz="3000" b="1" i="0" u="none" strike="noStrike" kern="1200" cap="none" spc="0" normalizeH="0" baseline="0" noProof="0" dirty="0">
              <a:ln>
                <a:noFill/>
              </a:ln>
              <a:solidFill>
                <a:srgbClr val="E7E6E6"/>
              </a:solidFill>
              <a:effectLst/>
              <a:uLnTx/>
              <a:uFillTx/>
              <a:latin typeface="Calibri" panose="020F0502020204030204"/>
              <a:ea typeface="+mn-ea"/>
              <a:cs typeface="+mn-cs"/>
            </a:endParaRPr>
          </a:p>
          <a:p>
            <a:pPr marR="0" lvl="0" algn="ctr" defTabSz="914400" rtl="0" eaLnBrk="1" fontAlgn="auto" latinLnBrk="0" hangingPunct="1">
              <a:lnSpc>
                <a:spcPct val="100000"/>
              </a:lnSpc>
              <a:spcBef>
                <a:spcPts val="0"/>
              </a:spcBef>
              <a:spcAft>
                <a:spcPts val="0"/>
              </a:spcAft>
              <a:buClrTx/>
              <a:buSzTx/>
              <a:tabLst/>
              <a:defRPr/>
            </a:pPr>
            <a:endParaRPr lang="en-US" sz="3000" b="1" dirty="0">
              <a:solidFill>
                <a:srgbClr val="E7E6E6"/>
              </a:solidFill>
              <a:latin typeface="Calibri" panose="020F0502020204030204"/>
            </a:endParaRPr>
          </a:p>
          <a:p>
            <a:pPr marR="0" lvl="0" algn="ctr" defTabSz="914400" rtl="0" eaLnBrk="1" fontAlgn="auto" latinLnBrk="0" hangingPunct="1">
              <a:lnSpc>
                <a:spcPct val="100000"/>
              </a:lnSpc>
              <a:spcBef>
                <a:spcPts val="0"/>
              </a:spcBef>
              <a:spcAft>
                <a:spcPts val="0"/>
              </a:spcAft>
              <a:buClrTx/>
              <a:buSzTx/>
              <a:tabLst/>
              <a:defRPr/>
            </a:pPr>
            <a:r>
              <a:rPr kumimoji="0" lang="en-US" sz="3000" b="1" i="0" u="none" strike="noStrike" kern="1200" cap="none" spc="0" normalizeH="0" baseline="0" noProof="0" dirty="0">
                <a:ln>
                  <a:noFill/>
                </a:ln>
                <a:solidFill>
                  <a:srgbClr val="E7E6E6"/>
                </a:solidFill>
                <a:effectLst/>
                <a:uLnTx/>
                <a:uFillTx/>
                <a:latin typeface="Calibri" panose="020F0502020204030204"/>
                <a:ea typeface="+mn-ea"/>
                <a:cs typeface="+mn-cs"/>
              </a:rPr>
              <a:t>YOU MUST BE ABLE TO SEE PAST THE MARKETING AND </a:t>
            </a:r>
            <a:r>
              <a:rPr kumimoji="0" lang="en-US" sz="3000" b="1" i="0" u="none" strike="noStrike" kern="1200" cap="none" spc="0" normalizeH="0" baseline="0" noProof="0">
                <a:ln>
                  <a:noFill/>
                </a:ln>
                <a:solidFill>
                  <a:srgbClr val="E7E6E6"/>
                </a:solidFill>
                <a:effectLst/>
                <a:uLnTx/>
                <a:uFillTx/>
                <a:latin typeface="Calibri" panose="020F0502020204030204"/>
                <a:ea typeface="+mn-ea"/>
                <a:cs typeface="+mn-cs"/>
              </a:rPr>
              <a:t>EDUCATE YOURSELF </a:t>
            </a:r>
            <a:r>
              <a:rPr kumimoji="0" lang="en-US" sz="3000" b="1" i="0" u="none" strike="noStrike" kern="1200" cap="none" spc="0" normalizeH="0" baseline="0" noProof="0" dirty="0">
                <a:ln>
                  <a:noFill/>
                </a:ln>
                <a:solidFill>
                  <a:srgbClr val="E7E6E6"/>
                </a:solidFill>
                <a:effectLst/>
                <a:uLnTx/>
                <a:uFillTx/>
                <a:latin typeface="Calibri" panose="020F0502020204030204"/>
                <a:ea typeface="+mn-ea"/>
                <a:cs typeface="+mn-cs"/>
              </a:rPr>
              <a:t>TO THE REALITY!!!</a:t>
            </a:r>
            <a:endParaRPr kumimoji="0" lang="en-US" sz="30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58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Black Lives Matter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National Education Association Teachers Union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Zinn Education Project</a:t>
            </a:r>
          </a:p>
        </p:txBody>
      </p:sp>
    </p:spTree>
    <p:extLst>
      <p:ext uri="{BB962C8B-B14F-4D97-AF65-F5344CB8AC3E}">
        <p14:creationId xmlns:p14="http://schemas.microsoft.com/office/powerpoint/2010/main" val="1352454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(continued)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Black Lives Matter</a:t>
            </a:r>
          </a:p>
        </p:txBody>
      </p:sp>
      <p:pic>
        <p:nvPicPr>
          <p:cNvPr id="4" name="Picture 3" descr="Text&#10;&#10;Description automatically generated">
            <a:extLst>
              <a:ext uri="{FF2B5EF4-FFF2-40B4-BE49-F238E27FC236}">
                <a16:creationId xmlns:a16="http://schemas.microsoft.com/office/drawing/2014/main" id="{426FAB58-04A0-43EA-A892-05D946434261}"/>
              </a:ext>
            </a:extLst>
          </p:cNvPr>
          <p:cNvPicPr>
            <a:picLocks noChangeAspect="1"/>
          </p:cNvPicPr>
          <p:nvPr/>
        </p:nvPicPr>
        <p:blipFill>
          <a:blip r:embed="rId3"/>
          <a:stretch>
            <a:fillRect/>
          </a:stretch>
        </p:blipFill>
        <p:spPr>
          <a:xfrm>
            <a:off x="1645896" y="2339325"/>
            <a:ext cx="8900208" cy="4517746"/>
          </a:xfrm>
          <a:prstGeom prst="rect">
            <a:avLst/>
          </a:prstGeom>
        </p:spPr>
      </p:pic>
      <p:sp>
        <p:nvSpPr>
          <p:cNvPr id="9" name="Rectangle 8">
            <a:extLst>
              <a:ext uri="{FF2B5EF4-FFF2-40B4-BE49-F238E27FC236}">
                <a16:creationId xmlns:a16="http://schemas.microsoft.com/office/drawing/2014/main" id="{4A0A0565-2C76-450D-8B33-3137E91E0A5F}"/>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438704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(continued)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Black Lives Matter</a:t>
            </a:r>
            <a:r>
              <a:rPr lang="en-US" sz="3200" dirty="0">
                <a:solidFill>
                  <a:srgbClr val="E7E6E6"/>
                </a:solidFill>
                <a:latin typeface="Calibri" panose="020F0502020204030204"/>
              </a:rPr>
              <a:t> Co-Founder Patrisse </a:t>
            </a:r>
            <a:r>
              <a:rPr lang="en-US" sz="3200" dirty="0" err="1">
                <a:solidFill>
                  <a:srgbClr val="E7E6E6"/>
                </a:solidFill>
                <a:latin typeface="Calibri" panose="020F0502020204030204"/>
              </a:rPr>
              <a:t>Cullors</a:t>
            </a:r>
            <a:r>
              <a:rPr lang="en-US" sz="3200" dirty="0">
                <a:solidFill>
                  <a:srgbClr val="E7E6E6"/>
                </a:solidFill>
                <a:latin typeface="Calibri" panose="020F0502020204030204"/>
              </a:rPr>
              <a:t> describes her organization as “trained Marxists”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Original Black Lives Matter website (now removed) stated:</a:t>
            </a:r>
          </a:p>
          <a:p>
            <a:pPr marR="0" lvl="0" algn="l" defTabSz="914400" rtl="0" eaLnBrk="1" fontAlgn="auto" latinLnBrk="0" hangingPunct="1">
              <a:lnSpc>
                <a:spcPct val="100000"/>
              </a:lnSpc>
              <a:spcBef>
                <a:spcPts val="0"/>
              </a:spcBef>
              <a:spcAft>
                <a:spcPts val="0"/>
              </a:spcAft>
              <a:buClrTx/>
              <a:buSzTx/>
              <a:tabLst/>
              <a:defRPr/>
            </a:pPr>
            <a:endParaRPr lang="en-US" sz="3200" dirty="0">
              <a:solidFill>
                <a:srgbClr val="E7E6E6"/>
              </a:solidFill>
              <a:latin typeface="Calibri" panose="020F0502020204030204"/>
            </a:endParaRPr>
          </a:p>
          <a:p>
            <a:pPr lvl="1">
              <a:defRPr/>
            </a:pPr>
            <a:r>
              <a:rPr lang="en-US" sz="3200" dirty="0">
                <a:solidFill>
                  <a:srgbClr val="E7E6E6"/>
                </a:solidFill>
                <a:latin typeface="Calibri" panose="020F0502020204030204"/>
              </a:rPr>
              <a:t>“We disrupt the Western-prescribed nuclear family structure requirement by supporting each other as extended families and “villages” that collectively care for one another, especially our children, to the degree that mothers, parents, and children are comfortable.”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600" dirty="0">
              <a:solidFill>
                <a:srgbClr val="E7E6E6"/>
              </a:solidFill>
              <a:latin typeface="Calibri" panose="020F0502020204030204"/>
            </a:endParaRPr>
          </a:p>
          <a:p>
            <a:pPr marL="800100" lvl="1" indent="-342900">
              <a:buFont typeface="Arial" panose="020B0604020202020204" pitchFamily="34" charset="0"/>
              <a:buChar char="•"/>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4A97107-2E66-4F7A-A314-BBCE7CEBF1D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3.11, 3.12</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9735372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(continued)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National Education Association Teachers Union</a:t>
            </a:r>
          </a:p>
        </p:txBody>
      </p:sp>
      <p:pic>
        <p:nvPicPr>
          <p:cNvPr id="3" name="Picture 2" descr="Text&#10;&#10;Description automatically generated">
            <a:extLst>
              <a:ext uri="{FF2B5EF4-FFF2-40B4-BE49-F238E27FC236}">
                <a16:creationId xmlns:a16="http://schemas.microsoft.com/office/drawing/2014/main" id="{BEEF8684-20DD-485D-BB22-5854706C48ED}"/>
              </a:ext>
            </a:extLst>
          </p:cNvPr>
          <p:cNvPicPr>
            <a:picLocks noChangeAspect="1"/>
          </p:cNvPicPr>
          <p:nvPr/>
        </p:nvPicPr>
        <p:blipFill>
          <a:blip r:embed="rId3"/>
          <a:stretch>
            <a:fillRect/>
          </a:stretch>
        </p:blipFill>
        <p:spPr>
          <a:xfrm>
            <a:off x="261538" y="2385700"/>
            <a:ext cx="11668924" cy="4048274"/>
          </a:xfrm>
          <a:prstGeom prst="rect">
            <a:avLst/>
          </a:prstGeom>
        </p:spPr>
      </p:pic>
      <p:sp>
        <p:nvSpPr>
          <p:cNvPr id="9" name="Rectangle 8">
            <a:extLst>
              <a:ext uri="{FF2B5EF4-FFF2-40B4-BE49-F238E27FC236}">
                <a16:creationId xmlns:a16="http://schemas.microsoft.com/office/drawing/2014/main" id="{7CA42A42-F5CB-4193-AC9D-58E3DFED9A2C}"/>
              </a:ext>
            </a:extLst>
          </p:cNvPr>
          <p:cNvSpPr/>
          <p:nvPr/>
        </p:nvSpPr>
        <p:spPr>
          <a:xfrm>
            <a:off x="88786" y="6423957"/>
            <a:ext cx="3036984"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3.19</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30740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(continued)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Zinn Education Project</a:t>
            </a:r>
          </a:p>
        </p:txBody>
      </p:sp>
      <p:pic>
        <p:nvPicPr>
          <p:cNvPr id="3" name="Picture 2" descr="Text&#10;&#10;Description automatically generated">
            <a:extLst>
              <a:ext uri="{FF2B5EF4-FFF2-40B4-BE49-F238E27FC236}">
                <a16:creationId xmlns:a16="http://schemas.microsoft.com/office/drawing/2014/main" id="{30BF4FC1-4B1B-4164-8206-A51F0173851F}"/>
              </a:ext>
            </a:extLst>
          </p:cNvPr>
          <p:cNvPicPr>
            <a:picLocks noChangeAspect="1"/>
          </p:cNvPicPr>
          <p:nvPr/>
        </p:nvPicPr>
        <p:blipFill>
          <a:blip r:embed="rId3"/>
          <a:stretch>
            <a:fillRect/>
          </a:stretch>
        </p:blipFill>
        <p:spPr>
          <a:xfrm>
            <a:off x="597877" y="2377917"/>
            <a:ext cx="11233052" cy="4480083"/>
          </a:xfrm>
          <a:prstGeom prst="rect">
            <a:avLst/>
          </a:prstGeom>
        </p:spPr>
      </p:pic>
      <p:sp>
        <p:nvSpPr>
          <p:cNvPr id="9" name="Rectangle 8">
            <a:extLst>
              <a:ext uri="{FF2B5EF4-FFF2-40B4-BE49-F238E27FC236}">
                <a16:creationId xmlns:a16="http://schemas.microsoft.com/office/drawing/2014/main" id="{2AF7A9BA-A8AA-403F-A5D1-D04D44E6E0BE}"/>
              </a:ext>
            </a:extLst>
          </p:cNvPr>
          <p:cNvSpPr/>
          <p:nvPr/>
        </p:nvSpPr>
        <p:spPr>
          <a:xfrm>
            <a:off x="-43635" y="6485208"/>
            <a:ext cx="1874931"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678537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Federal Government</a:t>
            </a:r>
          </a:p>
        </p:txBody>
      </p:sp>
      <p:sp>
        <p:nvSpPr>
          <p:cNvPr id="13" name="TextBox 12">
            <a:extLst>
              <a:ext uri="{FF2B5EF4-FFF2-40B4-BE49-F238E27FC236}">
                <a16:creationId xmlns:a16="http://schemas.microsoft.com/office/drawing/2014/main" id="{D60C22E5-9599-47F3-8466-5819FF01946A}"/>
              </a:ext>
            </a:extLst>
          </p:cNvPr>
          <p:cNvSpPr txBox="1"/>
          <p:nvPr/>
        </p:nvSpPr>
        <p:spPr>
          <a:xfrm>
            <a:off x="295422" y="1963731"/>
            <a:ext cx="11773944" cy="470898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Today the Department is posting the Notices Inviting Applications for this year’s American History and Civics grant competitions. The notices include two priorities that are invitational, meaning they encourage applicants to address topics that are important to the Department. The first invitational priority encourages projects that incorporate </a:t>
            </a:r>
            <a:r>
              <a:rPr kumimoji="0" lang="en-US" sz="2000" b="0" i="0" u="none" strike="noStrike" kern="1200" cap="none" spc="0" normalizeH="0" baseline="0" noProof="0" dirty="0">
                <a:ln>
                  <a:noFill/>
                </a:ln>
                <a:solidFill>
                  <a:schemeClr val="accent4">
                    <a:lumMod val="60000"/>
                    <a:lumOff val="40000"/>
                  </a:schemeClr>
                </a:solidFill>
                <a:effectLst/>
                <a:uLnTx/>
                <a:uFillTx/>
                <a:latin typeface="Open Sans" panose="020B0606030504020204" pitchFamily="34" charset="0"/>
                <a:ea typeface="+mn-ea"/>
                <a:cs typeface="+mn-cs"/>
              </a:rPr>
              <a:t>racially,</a:t>
            </a: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ethnically, culturally, and linguistically diverse perspectives into teaching and learning. This priority is included because the Department recognizes the value of supporting teaching and learning that </a:t>
            </a:r>
            <a:r>
              <a:rPr kumimoji="0" lang="en-US" sz="2000" b="0" i="0" u="none" strike="noStrike" kern="1200" cap="none" spc="0" normalizeH="0" baseline="0" noProof="0" dirty="0">
                <a:ln>
                  <a:noFill/>
                </a:ln>
                <a:solidFill>
                  <a:schemeClr val="accent4">
                    <a:lumMod val="60000"/>
                    <a:lumOff val="40000"/>
                  </a:schemeClr>
                </a:solidFill>
                <a:effectLst/>
                <a:uLnTx/>
                <a:uFillTx/>
                <a:latin typeface="Open Sans" panose="020B0606030504020204" pitchFamily="34" charset="0"/>
                <a:ea typeface="+mn-ea"/>
                <a:cs typeface="+mn-cs"/>
              </a:rPr>
              <a:t>reflects the rich diversity, identities, histories, contributions, and experiences of all students</a:t>
            </a: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As every parent knows, when students can make personal connections to their learning experiences, there are greater opportunities for them to stay engaged in their education and see pathways for their own futures.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A second invitational priority encourages projects that improve students’ information literacy skills. </a:t>
            </a:r>
            <a:r>
              <a:rPr kumimoji="0" lang="en-US" sz="2000" b="0" i="0" u="none" strike="noStrike" kern="1200" cap="none" spc="0" normalizeH="0" baseline="0" noProof="0" dirty="0">
                <a:ln>
                  <a:noFill/>
                </a:ln>
                <a:solidFill>
                  <a:schemeClr val="accent4">
                    <a:lumMod val="60000"/>
                    <a:lumOff val="40000"/>
                  </a:schemeClr>
                </a:solidFill>
                <a:effectLst/>
                <a:uLnTx/>
                <a:uFillTx/>
                <a:latin typeface="Open Sans" panose="020B0606030504020204" pitchFamily="34" charset="0"/>
                <a:ea typeface="+mn-ea"/>
                <a:cs typeface="+mn-cs"/>
              </a:rPr>
              <a:t>At a time when our democratic institutions are threatened by misinformation and disinformation, our democracy depends on robust civic engagement and informed public discourse, and civics education can help students become better citizens by developing the skills necessary to distinguish between accurate and inaccurate information</a:t>
            </a: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a:t>
            </a:r>
          </a:p>
        </p:txBody>
      </p:sp>
      <p:sp>
        <p:nvSpPr>
          <p:cNvPr id="15" name="Rectangle 14">
            <a:extLst>
              <a:ext uri="{FF2B5EF4-FFF2-40B4-BE49-F238E27FC236}">
                <a16:creationId xmlns:a16="http://schemas.microsoft.com/office/drawing/2014/main" id="{D971FF2D-C8AC-49E0-AFC3-8085A1870671}"/>
              </a:ext>
            </a:extLst>
          </p:cNvPr>
          <p:cNvSpPr/>
          <p:nvPr/>
        </p:nvSpPr>
        <p:spPr>
          <a:xfrm>
            <a:off x="0" y="6449156"/>
            <a:ext cx="2868844"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12636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p:txBody>
      </p:sp>
      <p:pic>
        <p:nvPicPr>
          <p:cNvPr id="5" name="Picture 4" descr="Diagram&#10;&#10;Description automatically generated">
            <a:extLst>
              <a:ext uri="{FF2B5EF4-FFF2-40B4-BE49-F238E27FC236}">
                <a16:creationId xmlns:a16="http://schemas.microsoft.com/office/drawing/2014/main" id="{B2934618-F767-4E90-A641-D4F73F39E8E4}"/>
              </a:ext>
            </a:extLst>
          </p:cNvPr>
          <p:cNvPicPr>
            <a:picLocks noChangeAspect="1"/>
          </p:cNvPicPr>
          <p:nvPr/>
        </p:nvPicPr>
        <p:blipFill>
          <a:blip r:embed="rId3"/>
          <a:stretch>
            <a:fillRect/>
          </a:stretch>
        </p:blipFill>
        <p:spPr>
          <a:xfrm>
            <a:off x="9035667" y="1685179"/>
            <a:ext cx="3043792" cy="2805868"/>
          </a:xfrm>
          <a:prstGeom prst="rect">
            <a:avLst/>
          </a:prstGeom>
        </p:spPr>
      </p:pic>
      <p:sp>
        <p:nvSpPr>
          <p:cNvPr id="14" name="Rectangle 13">
            <a:extLst>
              <a:ext uri="{FF2B5EF4-FFF2-40B4-BE49-F238E27FC236}">
                <a16:creationId xmlns:a16="http://schemas.microsoft.com/office/drawing/2014/main" id="{0A261B07-4245-46D3-B70A-988271D1063F}"/>
              </a:ext>
            </a:extLst>
          </p:cNvPr>
          <p:cNvSpPr/>
          <p:nvPr/>
        </p:nvSpPr>
        <p:spPr>
          <a:xfrm>
            <a:off x="9739745" y="2076197"/>
            <a:ext cx="1782071" cy="1775367"/>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59B9C682-F1AC-416C-BCC5-C9AA9AF9E1ED}"/>
              </a:ext>
            </a:extLst>
          </p:cNvPr>
          <p:cNvPicPr>
            <a:picLocks noChangeAspect="1"/>
          </p:cNvPicPr>
          <p:nvPr/>
        </p:nvPicPr>
        <p:blipFill>
          <a:blip r:embed="rId4"/>
          <a:stretch>
            <a:fillRect/>
          </a:stretch>
        </p:blipFill>
        <p:spPr>
          <a:xfrm>
            <a:off x="831273" y="1670728"/>
            <a:ext cx="7499034" cy="5187272"/>
          </a:xfrm>
          <a:prstGeom prst="rect">
            <a:avLst/>
          </a:prstGeom>
        </p:spPr>
      </p:pic>
      <p:sp>
        <p:nvSpPr>
          <p:cNvPr id="17" name="Rectangle 16">
            <a:extLst>
              <a:ext uri="{FF2B5EF4-FFF2-40B4-BE49-F238E27FC236}">
                <a16:creationId xmlns:a16="http://schemas.microsoft.com/office/drawing/2014/main" id="{14FE7716-DC0F-43EE-B100-D52FF3B84245}"/>
              </a:ext>
            </a:extLst>
          </p:cNvPr>
          <p:cNvSpPr/>
          <p:nvPr/>
        </p:nvSpPr>
        <p:spPr>
          <a:xfrm>
            <a:off x="831273" y="1670728"/>
            <a:ext cx="7499034" cy="5178538"/>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A72E4A-F7E1-40AD-A29A-A770EAD4BAB5}"/>
              </a:ext>
            </a:extLst>
          </p:cNvPr>
          <p:cNvSpPr/>
          <p:nvPr/>
        </p:nvSpPr>
        <p:spPr>
          <a:xfrm>
            <a:off x="-208" y="6466623"/>
            <a:ext cx="3372427"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3.24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74A0FE4D-B97E-336B-AFB1-8EE3C30B5461}"/>
              </a:ext>
            </a:extLst>
          </p:cNvPr>
          <p:cNvCxnSpPr>
            <a:cxnSpLocks/>
          </p:cNvCxnSpPr>
          <p:nvPr/>
        </p:nvCxnSpPr>
        <p:spPr>
          <a:xfrm>
            <a:off x="991773" y="2876845"/>
            <a:ext cx="410073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A2E389-E843-4715-585C-D009461E30C8}"/>
              </a:ext>
            </a:extLst>
          </p:cNvPr>
          <p:cNvCxnSpPr>
            <a:cxnSpLocks/>
          </p:cNvCxnSpPr>
          <p:nvPr/>
        </p:nvCxnSpPr>
        <p:spPr>
          <a:xfrm>
            <a:off x="5607148" y="3563815"/>
            <a:ext cx="176432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53E0B08-A5D6-4665-DA24-F388A2A07584}"/>
              </a:ext>
            </a:extLst>
          </p:cNvPr>
          <p:cNvCxnSpPr>
            <a:cxnSpLocks/>
          </p:cNvCxnSpPr>
          <p:nvPr/>
        </p:nvCxnSpPr>
        <p:spPr>
          <a:xfrm>
            <a:off x="2050367" y="4588411"/>
            <a:ext cx="219807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AB0BCB-46EE-485A-1D02-1D8D1DA8AB2A}"/>
              </a:ext>
            </a:extLst>
          </p:cNvPr>
          <p:cNvCxnSpPr>
            <a:cxnSpLocks/>
          </p:cNvCxnSpPr>
          <p:nvPr/>
        </p:nvCxnSpPr>
        <p:spPr>
          <a:xfrm>
            <a:off x="2688694" y="6496800"/>
            <a:ext cx="240381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FCE6B5-593F-6E26-DE01-B9BDD8249DDD}"/>
              </a:ext>
            </a:extLst>
          </p:cNvPr>
          <p:cNvCxnSpPr>
            <a:cxnSpLocks/>
          </p:cNvCxnSpPr>
          <p:nvPr/>
        </p:nvCxnSpPr>
        <p:spPr>
          <a:xfrm>
            <a:off x="4752535" y="2684585"/>
            <a:ext cx="304096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E4AA14-D379-3F50-4978-4B6DED17A0A8}"/>
              </a:ext>
            </a:extLst>
          </p:cNvPr>
          <p:cNvCxnSpPr>
            <a:cxnSpLocks/>
          </p:cNvCxnSpPr>
          <p:nvPr/>
        </p:nvCxnSpPr>
        <p:spPr>
          <a:xfrm>
            <a:off x="1655707" y="6694814"/>
            <a:ext cx="240381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BDAD515-0D70-9212-C6A4-7D9185124683}"/>
              </a:ext>
            </a:extLst>
          </p:cNvPr>
          <p:cNvCxnSpPr>
            <a:cxnSpLocks/>
          </p:cNvCxnSpPr>
          <p:nvPr/>
        </p:nvCxnSpPr>
        <p:spPr>
          <a:xfrm>
            <a:off x="5536808" y="6509168"/>
            <a:ext cx="201754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847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p:txBody>
      </p:sp>
      <p:pic>
        <p:nvPicPr>
          <p:cNvPr id="3" name="Picture 2">
            <a:extLst>
              <a:ext uri="{FF2B5EF4-FFF2-40B4-BE49-F238E27FC236}">
                <a16:creationId xmlns:a16="http://schemas.microsoft.com/office/drawing/2014/main" id="{5F2D9285-D7D6-4A66-BE20-57DD25429018}"/>
              </a:ext>
            </a:extLst>
          </p:cNvPr>
          <p:cNvPicPr>
            <a:picLocks noChangeAspect="1"/>
          </p:cNvPicPr>
          <p:nvPr/>
        </p:nvPicPr>
        <p:blipFill rotWithShape="1">
          <a:blip r:embed="rId3"/>
          <a:srcRect r="50135"/>
          <a:stretch/>
        </p:blipFill>
        <p:spPr>
          <a:xfrm>
            <a:off x="218051" y="2254809"/>
            <a:ext cx="6914269" cy="1764683"/>
          </a:xfrm>
          <a:prstGeom prst="rect">
            <a:avLst/>
          </a:prstGeom>
        </p:spPr>
      </p:pic>
      <p:pic>
        <p:nvPicPr>
          <p:cNvPr id="9" name="Picture 8">
            <a:extLst>
              <a:ext uri="{FF2B5EF4-FFF2-40B4-BE49-F238E27FC236}">
                <a16:creationId xmlns:a16="http://schemas.microsoft.com/office/drawing/2014/main" id="{67332029-7B87-4BE7-8FB2-79265541A612}"/>
              </a:ext>
            </a:extLst>
          </p:cNvPr>
          <p:cNvPicPr>
            <a:picLocks noChangeAspect="1"/>
          </p:cNvPicPr>
          <p:nvPr/>
        </p:nvPicPr>
        <p:blipFill rotWithShape="1">
          <a:blip r:embed="rId3"/>
          <a:srcRect l="50000"/>
          <a:stretch/>
        </p:blipFill>
        <p:spPr>
          <a:xfrm>
            <a:off x="218051" y="3966574"/>
            <a:ext cx="6914269" cy="1954544"/>
          </a:xfrm>
          <a:prstGeom prst="rect">
            <a:avLst/>
          </a:prstGeom>
        </p:spPr>
      </p:pic>
      <p:pic>
        <p:nvPicPr>
          <p:cNvPr id="5" name="Picture 4" descr="Diagram&#10;&#10;Description automatically generated">
            <a:extLst>
              <a:ext uri="{FF2B5EF4-FFF2-40B4-BE49-F238E27FC236}">
                <a16:creationId xmlns:a16="http://schemas.microsoft.com/office/drawing/2014/main" id="{B2934618-F767-4E90-A641-D4F73F39E8E4}"/>
              </a:ext>
            </a:extLst>
          </p:cNvPr>
          <p:cNvPicPr>
            <a:picLocks noChangeAspect="1"/>
          </p:cNvPicPr>
          <p:nvPr/>
        </p:nvPicPr>
        <p:blipFill>
          <a:blip r:embed="rId4"/>
          <a:stretch>
            <a:fillRect/>
          </a:stretch>
        </p:blipFill>
        <p:spPr>
          <a:xfrm>
            <a:off x="7328081" y="1685179"/>
            <a:ext cx="4751377" cy="4379976"/>
          </a:xfrm>
          <a:prstGeom prst="rect">
            <a:avLst/>
          </a:prstGeom>
        </p:spPr>
      </p:pic>
      <p:sp>
        <p:nvSpPr>
          <p:cNvPr id="13" name="Rectangle 12">
            <a:extLst>
              <a:ext uri="{FF2B5EF4-FFF2-40B4-BE49-F238E27FC236}">
                <a16:creationId xmlns:a16="http://schemas.microsoft.com/office/drawing/2014/main" id="{3F02F9AB-AE9C-4A52-8B7C-EEDC67035C8F}"/>
              </a:ext>
            </a:extLst>
          </p:cNvPr>
          <p:cNvSpPr/>
          <p:nvPr/>
        </p:nvSpPr>
        <p:spPr>
          <a:xfrm>
            <a:off x="330590" y="4909625"/>
            <a:ext cx="6450037" cy="821632"/>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A261B07-4245-46D3-B70A-988271D1063F}"/>
              </a:ext>
            </a:extLst>
          </p:cNvPr>
          <p:cNvSpPr/>
          <p:nvPr/>
        </p:nvSpPr>
        <p:spPr>
          <a:xfrm>
            <a:off x="9819249" y="3218698"/>
            <a:ext cx="1385094" cy="1339233"/>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E9FA736-431F-4A07-B900-FF84A3B92381}"/>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3.24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731601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478302" y="1248676"/>
            <a:ext cx="213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a:t>
            </a:r>
          </a:p>
        </p:txBody>
      </p:sp>
      <p:pic>
        <p:nvPicPr>
          <p:cNvPr id="4" name="Picture 3" descr="Graphical user interface, text, application&#10;&#10;Description automatically generated">
            <a:extLst>
              <a:ext uri="{FF2B5EF4-FFF2-40B4-BE49-F238E27FC236}">
                <a16:creationId xmlns:a16="http://schemas.microsoft.com/office/drawing/2014/main" id="{15EF63C7-B16C-4BF5-84CC-1E84DC277D2C}"/>
              </a:ext>
            </a:extLst>
          </p:cNvPr>
          <p:cNvPicPr>
            <a:picLocks noChangeAspect="1"/>
          </p:cNvPicPr>
          <p:nvPr/>
        </p:nvPicPr>
        <p:blipFill rotWithShape="1">
          <a:blip r:embed="rId3"/>
          <a:srcRect t="19692"/>
          <a:stretch/>
        </p:blipFill>
        <p:spPr>
          <a:xfrm>
            <a:off x="2616591" y="1448168"/>
            <a:ext cx="9262315" cy="2757755"/>
          </a:xfrm>
          <a:prstGeom prst="rect">
            <a:avLst/>
          </a:prstGeom>
        </p:spPr>
      </p:pic>
      <p:sp>
        <p:nvSpPr>
          <p:cNvPr id="13" name="TextBox 12">
            <a:extLst>
              <a:ext uri="{FF2B5EF4-FFF2-40B4-BE49-F238E27FC236}">
                <a16:creationId xmlns:a16="http://schemas.microsoft.com/office/drawing/2014/main" id="{D36F8D49-0FA3-4050-B3CF-B9E856AE8DAE}"/>
              </a:ext>
            </a:extLst>
          </p:cNvPr>
          <p:cNvSpPr txBox="1"/>
          <p:nvPr/>
        </p:nvSpPr>
        <p:spPr>
          <a:xfrm>
            <a:off x="540346" y="4538280"/>
            <a:ext cx="1133856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“Diversity, Equity, &amp; Inclusion encompasses the symbiotic relationship, philosophy, and culture of acknowledging and embracing, supporting, and accepting those of all racial, sexual, gender, religious, and socioeconomic backgrounds, among other difference”</a:t>
            </a:r>
          </a:p>
        </p:txBody>
      </p:sp>
      <p:sp>
        <p:nvSpPr>
          <p:cNvPr id="9" name="Rectangle 8">
            <a:extLst>
              <a:ext uri="{FF2B5EF4-FFF2-40B4-BE49-F238E27FC236}">
                <a16:creationId xmlns:a16="http://schemas.microsoft.com/office/drawing/2014/main" id="{CD0470D1-1F65-46D8-A8BB-85D59376783E}"/>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232791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478302" y="1115812"/>
            <a:ext cx="213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Reality</a:t>
            </a:r>
          </a:p>
        </p:txBody>
      </p:sp>
      <p:pic>
        <p:nvPicPr>
          <p:cNvPr id="3" name="Picture 2" descr="Text&#10;&#10;Description automatically generated">
            <a:extLst>
              <a:ext uri="{FF2B5EF4-FFF2-40B4-BE49-F238E27FC236}">
                <a16:creationId xmlns:a16="http://schemas.microsoft.com/office/drawing/2014/main" id="{C14215AA-AF9D-486B-B2F4-F254728CBD06}"/>
              </a:ext>
            </a:extLst>
          </p:cNvPr>
          <p:cNvPicPr>
            <a:picLocks noChangeAspect="1"/>
          </p:cNvPicPr>
          <p:nvPr/>
        </p:nvPicPr>
        <p:blipFill>
          <a:blip r:embed="rId3"/>
          <a:stretch>
            <a:fillRect/>
          </a:stretch>
        </p:blipFill>
        <p:spPr>
          <a:xfrm>
            <a:off x="859218" y="1906173"/>
            <a:ext cx="11030180" cy="4325059"/>
          </a:xfrm>
          <a:prstGeom prst="rect">
            <a:avLst/>
          </a:prstGeom>
        </p:spPr>
      </p:pic>
    </p:spTree>
    <p:extLst>
      <p:ext uri="{BB962C8B-B14F-4D97-AF65-F5344CB8AC3E}">
        <p14:creationId xmlns:p14="http://schemas.microsoft.com/office/powerpoint/2010/main" val="317867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Vocabulary and Themes</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687970"/>
            <a:ext cx="11338560" cy="3539430"/>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Governments are increasingly focused </a:t>
            </a:r>
            <a:r>
              <a:rPr lang="en-US" sz="3200" dirty="0">
                <a:solidFill>
                  <a:srgbClr val="E7E6E6"/>
                </a:solidFill>
                <a:latin typeface="Calibri" panose="020F0502020204030204"/>
              </a:rPr>
              <a:t>o</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n mental health</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CDC Whole School, </a:t>
            </a:r>
            <a:r>
              <a:rPr lang="en-US" sz="3200" dirty="0">
                <a:solidFill>
                  <a:srgbClr val="E7E6E6"/>
                </a:solidFill>
                <a:latin typeface="Calibri" panose="020F0502020204030204"/>
              </a:rPr>
              <a:t>Whole Community, Whole Child Initiative </a:t>
            </a:r>
          </a:p>
          <a:p>
            <a:pPr lvl="1">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lvl="1">
              <a:defRPr/>
            </a:pPr>
            <a:r>
              <a:rPr lang="en-US" sz="3200" dirty="0">
                <a:solidFill>
                  <a:srgbClr val="E7E6E6"/>
                </a:solidFill>
                <a:latin typeface="Calibri" panose="020F0502020204030204"/>
              </a:rPr>
              <a:t>“</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The WSCC model is student-centered and emphasizes the role of the </a:t>
            </a:r>
            <a:r>
              <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rPr>
              <a:t>community</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in supporting the school, the connections between </a:t>
            </a:r>
            <a:r>
              <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rPr>
              <a:t>health and academic achievement </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and the importance of </a:t>
            </a:r>
            <a:r>
              <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rPr>
              <a:t>evidence-based</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school policies and practices.”</a:t>
            </a:r>
          </a:p>
        </p:txBody>
      </p:sp>
      <p:sp>
        <p:nvSpPr>
          <p:cNvPr id="9" name="Rectangle 8">
            <a:extLst>
              <a:ext uri="{FF2B5EF4-FFF2-40B4-BE49-F238E27FC236}">
                <a16:creationId xmlns:a16="http://schemas.microsoft.com/office/drawing/2014/main" id="{16CA93F6-F314-4624-BF64-31941C0A1F4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1.28</a:t>
            </a:r>
          </a:p>
        </p:txBody>
      </p:sp>
    </p:spTree>
    <p:extLst>
      <p:ext uri="{BB962C8B-B14F-4D97-AF65-F5344CB8AC3E}">
        <p14:creationId xmlns:p14="http://schemas.microsoft.com/office/powerpoint/2010/main" val="21262561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732455"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 – GA Dept of Education (removed)</a:t>
            </a:r>
          </a:p>
        </p:txBody>
      </p:sp>
      <p:pic>
        <p:nvPicPr>
          <p:cNvPr id="3" name="Picture 2" descr="Diagram, text&#10;&#10;Description automatically generated">
            <a:extLst>
              <a:ext uri="{FF2B5EF4-FFF2-40B4-BE49-F238E27FC236}">
                <a16:creationId xmlns:a16="http://schemas.microsoft.com/office/drawing/2014/main" id="{A2C0D67C-8AC4-420C-8EED-2C1535BB00EE}"/>
              </a:ext>
            </a:extLst>
          </p:cNvPr>
          <p:cNvPicPr>
            <a:picLocks noChangeAspect="1"/>
          </p:cNvPicPr>
          <p:nvPr/>
        </p:nvPicPr>
        <p:blipFill>
          <a:blip r:embed="rId3"/>
          <a:stretch>
            <a:fillRect/>
          </a:stretch>
        </p:blipFill>
        <p:spPr>
          <a:xfrm>
            <a:off x="1552575" y="1977810"/>
            <a:ext cx="9086850" cy="4853599"/>
          </a:xfrm>
          <a:prstGeom prst="rect">
            <a:avLst/>
          </a:prstGeom>
        </p:spPr>
      </p:pic>
      <p:sp>
        <p:nvSpPr>
          <p:cNvPr id="9" name="Rectangle 8">
            <a:extLst>
              <a:ext uri="{FF2B5EF4-FFF2-40B4-BE49-F238E27FC236}">
                <a16:creationId xmlns:a16="http://schemas.microsoft.com/office/drawing/2014/main" id="{9CEBBC0D-C33F-4A19-92A9-6B885B040EF5}"/>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585271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732455"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 – GA Dept of Education (removed)</a:t>
            </a:r>
          </a:p>
        </p:txBody>
      </p:sp>
      <p:pic>
        <p:nvPicPr>
          <p:cNvPr id="4" name="Picture 3" descr="Text&#10;&#10;Description automatically generated">
            <a:extLst>
              <a:ext uri="{FF2B5EF4-FFF2-40B4-BE49-F238E27FC236}">
                <a16:creationId xmlns:a16="http://schemas.microsoft.com/office/drawing/2014/main" id="{8A60A8B4-24DE-4FA7-B040-B54880DBE6B1}"/>
              </a:ext>
            </a:extLst>
          </p:cNvPr>
          <p:cNvPicPr>
            <a:picLocks noChangeAspect="1"/>
          </p:cNvPicPr>
          <p:nvPr/>
        </p:nvPicPr>
        <p:blipFill>
          <a:blip r:embed="rId3"/>
          <a:stretch>
            <a:fillRect/>
          </a:stretch>
        </p:blipFill>
        <p:spPr>
          <a:xfrm>
            <a:off x="1622985" y="1963360"/>
            <a:ext cx="9077325" cy="4894640"/>
          </a:xfrm>
          <a:prstGeom prst="rect">
            <a:avLst/>
          </a:prstGeom>
        </p:spPr>
      </p:pic>
      <p:sp>
        <p:nvSpPr>
          <p:cNvPr id="9" name="Rectangle 8">
            <a:extLst>
              <a:ext uri="{FF2B5EF4-FFF2-40B4-BE49-F238E27FC236}">
                <a16:creationId xmlns:a16="http://schemas.microsoft.com/office/drawing/2014/main" id="{DCDA4E67-0268-4215-B991-72978BDA2C9C}"/>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5555808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732455"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 – GA Dept of Education (removed)</a:t>
            </a:r>
          </a:p>
        </p:txBody>
      </p:sp>
      <p:pic>
        <p:nvPicPr>
          <p:cNvPr id="4" name="Picture 3" descr="Map&#10;&#10;Description automatically generated with low confidence">
            <a:extLst>
              <a:ext uri="{FF2B5EF4-FFF2-40B4-BE49-F238E27FC236}">
                <a16:creationId xmlns:a16="http://schemas.microsoft.com/office/drawing/2014/main" id="{E5205BC6-9A2E-4991-A199-3E221C20FF5E}"/>
              </a:ext>
            </a:extLst>
          </p:cNvPr>
          <p:cNvPicPr>
            <a:picLocks noChangeAspect="1"/>
          </p:cNvPicPr>
          <p:nvPr/>
        </p:nvPicPr>
        <p:blipFill>
          <a:blip r:embed="rId3"/>
          <a:stretch>
            <a:fillRect/>
          </a:stretch>
        </p:blipFill>
        <p:spPr>
          <a:xfrm>
            <a:off x="1466850" y="2077241"/>
            <a:ext cx="9258300" cy="4772025"/>
          </a:xfrm>
          <a:prstGeom prst="rect">
            <a:avLst/>
          </a:prstGeom>
        </p:spPr>
      </p:pic>
      <p:sp>
        <p:nvSpPr>
          <p:cNvPr id="9" name="Rectangle 8">
            <a:extLst>
              <a:ext uri="{FF2B5EF4-FFF2-40B4-BE49-F238E27FC236}">
                <a16:creationId xmlns:a16="http://schemas.microsoft.com/office/drawing/2014/main" id="{8A14F64E-470A-4BC4-9F70-C312ACEBF27D}"/>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686030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732455"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 – GA Dept of Education (removed)</a:t>
            </a:r>
          </a:p>
        </p:txBody>
      </p:sp>
      <p:pic>
        <p:nvPicPr>
          <p:cNvPr id="4" name="Picture 3" descr="Diagram&#10;&#10;Description automatically generated">
            <a:extLst>
              <a:ext uri="{FF2B5EF4-FFF2-40B4-BE49-F238E27FC236}">
                <a16:creationId xmlns:a16="http://schemas.microsoft.com/office/drawing/2014/main" id="{063E9BCB-0588-4D39-9831-9F826D44AAA5}"/>
              </a:ext>
            </a:extLst>
          </p:cNvPr>
          <p:cNvPicPr>
            <a:picLocks noChangeAspect="1"/>
          </p:cNvPicPr>
          <p:nvPr/>
        </p:nvPicPr>
        <p:blipFill>
          <a:blip r:embed="rId3"/>
          <a:stretch>
            <a:fillRect/>
          </a:stretch>
        </p:blipFill>
        <p:spPr>
          <a:xfrm>
            <a:off x="1637273" y="1854478"/>
            <a:ext cx="9048750" cy="4994788"/>
          </a:xfrm>
          <a:prstGeom prst="rect">
            <a:avLst/>
          </a:prstGeom>
        </p:spPr>
      </p:pic>
      <p:sp>
        <p:nvSpPr>
          <p:cNvPr id="9" name="Rectangle 8">
            <a:extLst>
              <a:ext uri="{FF2B5EF4-FFF2-40B4-BE49-F238E27FC236}">
                <a16:creationId xmlns:a16="http://schemas.microsoft.com/office/drawing/2014/main" id="{0EF6F5A4-1AE0-4444-AFF2-CEE7F1608221}"/>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0754048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732455"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 – Equity Replacing Equality</a:t>
            </a:r>
          </a:p>
        </p:txBody>
      </p:sp>
      <p:pic>
        <p:nvPicPr>
          <p:cNvPr id="6" name="Picture 5" descr="A person sitting at a table&#10;&#10;Description automatically generated with medium confidence">
            <a:extLst>
              <a:ext uri="{FF2B5EF4-FFF2-40B4-BE49-F238E27FC236}">
                <a16:creationId xmlns:a16="http://schemas.microsoft.com/office/drawing/2014/main" id="{34A8AB18-57B4-4CFE-853F-AB47A98A480F}"/>
              </a:ext>
            </a:extLst>
          </p:cNvPr>
          <p:cNvPicPr>
            <a:picLocks noChangeAspect="1"/>
          </p:cNvPicPr>
          <p:nvPr/>
        </p:nvPicPr>
        <p:blipFill rotWithShape="1">
          <a:blip r:embed="rId3"/>
          <a:srcRect l="28252" t="50000" r="41115"/>
          <a:stretch/>
        </p:blipFill>
        <p:spPr>
          <a:xfrm>
            <a:off x="9012355" y="3812781"/>
            <a:ext cx="2879879" cy="2601000"/>
          </a:xfrm>
          <a:prstGeom prst="rect">
            <a:avLst/>
          </a:prstGeom>
        </p:spPr>
      </p:pic>
      <p:pic>
        <p:nvPicPr>
          <p:cNvPr id="13" name="Picture 12" descr="Text&#10;&#10;Description automatically generated">
            <a:extLst>
              <a:ext uri="{FF2B5EF4-FFF2-40B4-BE49-F238E27FC236}">
                <a16:creationId xmlns:a16="http://schemas.microsoft.com/office/drawing/2014/main" id="{7A2B0B2C-41EC-41DA-8F67-2926D028AAB5}"/>
              </a:ext>
            </a:extLst>
          </p:cNvPr>
          <p:cNvPicPr>
            <a:picLocks noChangeAspect="1"/>
          </p:cNvPicPr>
          <p:nvPr/>
        </p:nvPicPr>
        <p:blipFill>
          <a:blip r:embed="rId4"/>
          <a:stretch>
            <a:fillRect/>
          </a:stretch>
        </p:blipFill>
        <p:spPr>
          <a:xfrm>
            <a:off x="295421" y="2230966"/>
            <a:ext cx="8281713" cy="2585728"/>
          </a:xfrm>
          <a:prstGeom prst="rect">
            <a:avLst/>
          </a:prstGeom>
        </p:spPr>
      </p:pic>
    </p:spTree>
    <p:extLst>
      <p:ext uri="{BB962C8B-B14F-4D97-AF65-F5344CB8AC3E}">
        <p14:creationId xmlns:p14="http://schemas.microsoft.com/office/powerpoint/2010/main" val="41279663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Hallway Posters</a:t>
            </a:r>
          </a:p>
        </p:txBody>
      </p:sp>
      <p:pic>
        <p:nvPicPr>
          <p:cNvPr id="3" name="Picture 2" descr="A picture containing qr code&#10;&#10;Description automatically generated">
            <a:extLst>
              <a:ext uri="{FF2B5EF4-FFF2-40B4-BE49-F238E27FC236}">
                <a16:creationId xmlns:a16="http://schemas.microsoft.com/office/drawing/2014/main" id="{492AE93A-91A0-46AE-86AA-DDB31DA6B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6058" y="2461680"/>
            <a:ext cx="4655034" cy="3752642"/>
          </a:xfrm>
          <a:prstGeom prst="rect">
            <a:avLst/>
          </a:prstGeom>
        </p:spPr>
      </p:pic>
      <p:pic>
        <p:nvPicPr>
          <p:cNvPr id="5" name="Picture 4" descr="A close-up of a document&#10;&#10;Description automatically generated with medium confidence">
            <a:extLst>
              <a:ext uri="{FF2B5EF4-FFF2-40B4-BE49-F238E27FC236}">
                <a16:creationId xmlns:a16="http://schemas.microsoft.com/office/drawing/2014/main" id="{0A05A567-64B9-4612-A34C-46AC9E0FCA8F}"/>
              </a:ext>
            </a:extLst>
          </p:cNvPr>
          <p:cNvPicPr>
            <a:picLocks noChangeAspect="1"/>
          </p:cNvPicPr>
          <p:nvPr/>
        </p:nvPicPr>
        <p:blipFill>
          <a:blip r:embed="rId4"/>
          <a:stretch>
            <a:fillRect/>
          </a:stretch>
        </p:blipFill>
        <p:spPr>
          <a:xfrm>
            <a:off x="5684908" y="2010484"/>
            <a:ext cx="5942140" cy="4655034"/>
          </a:xfrm>
          <a:prstGeom prst="rect">
            <a:avLst/>
          </a:prstGeom>
        </p:spPr>
      </p:pic>
      <p:sp>
        <p:nvSpPr>
          <p:cNvPr id="13" name="Rectangle 12">
            <a:extLst>
              <a:ext uri="{FF2B5EF4-FFF2-40B4-BE49-F238E27FC236}">
                <a16:creationId xmlns:a16="http://schemas.microsoft.com/office/drawing/2014/main" id="{E56BA71C-2FDE-449C-BCD7-3DEE643C248E}"/>
              </a:ext>
            </a:extLst>
          </p:cNvPr>
          <p:cNvSpPr/>
          <p:nvPr/>
        </p:nvSpPr>
        <p:spPr>
          <a:xfrm>
            <a:off x="2573575" y="3973942"/>
            <a:ext cx="1876321" cy="1331578"/>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250C501-E8AF-4A66-B1F2-C6A57BD88BE0}"/>
              </a:ext>
            </a:extLst>
          </p:cNvPr>
          <p:cNvSpPr/>
          <p:nvPr/>
        </p:nvSpPr>
        <p:spPr>
          <a:xfrm>
            <a:off x="5684908" y="2019368"/>
            <a:ext cx="5909916" cy="4646149"/>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2B4D3F4-57AA-4B21-B3FE-8E52DF4663A8}"/>
              </a:ext>
            </a:extLst>
          </p:cNvPr>
          <p:cNvSpPr/>
          <p:nvPr/>
        </p:nvSpPr>
        <p:spPr>
          <a:xfrm>
            <a:off x="5684908" y="3262921"/>
            <a:ext cx="5809838" cy="929251"/>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580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Hallway Posters</a:t>
            </a:r>
          </a:p>
        </p:txBody>
      </p:sp>
      <p:pic>
        <p:nvPicPr>
          <p:cNvPr id="4" name="Picture 3" descr="A picture containing qr code&#10;&#10;Description automatically generated">
            <a:extLst>
              <a:ext uri="{FF2B5EF4-FFF2-40B4-BE49-F238E27FC236}">
                <a16:creationId xmlns:a16="http://schemas.microsoft.com/office/drawing/2014/main" id="{4DFD602F-50D6-4D56-8EBE-5A74EBE92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5295" y="2620310"/>
            <a:ext cx="4623097" cy="3467322"/>
          </a:xfrm>
          <a:prstGeom prst="rect">
            <a:avLst/>
          </a:prstGeom>
        </p:spPr>
      </p:pic>
      <p:sp>
        <p:nvSpPr>
          <p:cNvPr id="13" name="Rectangle 12">
            <a:extLst>
              <a:ext uri="{FF2B5EF4-FFF2-40B4-BE49-F238E27FC236}">
                <a16:creationId xmlns:a16="http://schemas.microsoft.com/office/drawing/2014/main" id="{E56BA71C-2FDE-449C-BCD7-3DEE643C248E}"/>
              </a:ext>
            </a:extLst>
          </p:cNvPr>
          <p:cNvSpPr/>
          <p:nvPr/>
        </p:nvSpPr>
        <p:spPr>
          <a:xfrm>
            <a:off x="903183" y="2717902"/>
            <a:ext cx="1558664" cy="1474270"/>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Text&#10;&#10;Description automatically generated">
            <a:extLst>
              <a:ext uri="{FF2B5EF4-FFF2-40B4-BE49-F238E27FC236}">
                <a16:creationId xmlns:a16="http://schemas.microsoft.com/office/drawing/2014/main" id="{9A36E555-540E-4B88-A1E6-F0DFF9F88956}"/>
              </a:ext>
            </a:extLst>
          </p:cNvPr>
          <p:cNvPicPr>
            <a:picLocks noChangeAspect="1"/>
          </p:cNvPicPr>
          <p:nvPr/>
        </p:nvPicPr>
        <p:blipFill>
          <a:blip r:embed="rId4"/>
          <a:stretch>
            <a:fillRect/>
          </a:stretch>
        </p:blipFill>
        <p:spPr>
          <a:xfrm>
            <a:off x="5684908" y="2076797"/>
            <a:ext cx="5909916" cy="4595633"/>
          </a:xfrm>
          <a:prstGeom prst="rect">
            <a:avLst/>
          </a:prstGeom>
        </p:spPr>
      </p:pic>
      <p:sp>
        <p:nvSpPr>
          <p:cNvPr id="14" name="Rectangle 13">
            <a:extLst>
              <a:ext uri="{FF2B5EF4-FFF2-40B4-BE49-F238E27FC236}">
                <a16:creationId xmlns:a16="http://schemas.microsoft.com/office/drawing/2014/main" id="{7250C501-E8AF-4A66-B1F2-C6A57BD88BE0}"/>
              </a:ext>
            </a:extLst>
          </p:cNvPr>
          <p:cNvSpPr/>
          <p:nvPr/>
        </p:nvSpPr>
        <p:spPr>
          <a:xfrm>
            <a:off x="5684908" y="2019368"/>
            <a:ext cx="5909916" cy="4646149"/>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2B4D3F4-57AA-4B21-B3FE-8E52DF4663A8}"/>
              </a:ext>
            </a:extLst>
          </p:cNvPr>
          <p:cNvSpPr/>
          <p:nvPr/>
        </p:nvSpPr>
        <p:spPr>
          <a:xfrm>
            <a:off x="5684908" y="4605603"/>
            <a:ext cx="5703988" cy="2059914"/>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9576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Text, letter&#10;&#10;Description automatically generated">
            <a:extLst>
              <a:ext uri="{FF2B5EF4-FFF2-40B4-BE49-F238E27FC236}">
                <a16:creationId xmlns:a16="http://schemas.microsoft.com/office/drawing/2014/main" id="{043830E3-6CD1-48A5-B643-F2C834305965}"/>
              </a:ext>
            </a:extLst>
          </p:cNvPr>
          <p:cNvPicPr>
            <a:picLocks noChangeAspect="1"/>
          </p:cNvPicPr>
          <p:nvPr/>
        </p:nvPicPr>
        <p:blipFill>
          <a:blip r:embed="rId3"/>
          <a:stretch>
            <a:fillRect/>
          </a:stretch>
        </p:blipFill>
        <p:spPr>
          <a:xfrm>
            <a:off x="5684636" y="2019368"/>
            <a:ext cx="5909916" cy="4678094"/>
          </a:xfrm>
          <a:prstGeom prst="rect">
            <a:avLst/>
          </a:prstGeom>
        </p:spPr>
      </p:pic>
      <p:pic>
        <p:nvPicPr>
          <p:cNvPr id="9" name="Picture 8" descr="Text&#10;&#10;Description automatically generated">
            <a:extLst>
              <a:ext uri="{FF2B5EF4-FFF2-40B4-BE49-F238E27FC236}">
                <a16:creationId xmlns:a16="http://schemas.microsoft.com/office/drawing/2014/main" id="{C3E5A451-8F5B-4130-9CB4-A53F06406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9441" y="2622590"/>
            <a:ext cx="4648544" cy="3486408"/>
          </a:xfrm>
          <a:prstGeom prst="rect">
            <a:avLst/>
          </a:prstGeom>
        </p:spPr>
      </p:pic>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Hallway Posters</a:t>
            </a:r>
          </a:p>
        </p:txBody>
      </p:sp>
      <p:sp>
        <p:nvSpPr>
          <p:cNvPr id="13" name="Rectangle 12">
            <a:extLst>
              <a:ext uri="{FF2B5EF4-FFF2-40B4-BE49-F238E27FC236}">
                <a16:creationId xmlns:a16="http://schemas.microsoft.com/office/drawing/2014/main" id="{E56BA71C-2FDE-449C-BCD7-3DEE643C248E}"/>
              </a:ext>
            </a:extLst>
          </p:cNvPr>
          <p:cNvSpPr/>
          <p:nvPr/>
        </p:nvSpPr>
        <p:spPr>
          <a:xfrm>
            <a:off x="2355443" y="3526382"/>
            <a:ext cx="1850797" cy="1495783"/>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250C501-E8AF-4A66-B1F2-C6A57BD88BE0}"/>
              </a:ext>
            </a:extLst>
          </p:cNvPr>
          <p:cNvSpPr/>
          <p:nvPr/>
        </p:nvSpPr>
        <p:spPr>
          <a:xfrm>
            <a:off x="5684908" y="2019368"/>
            <a:ext cx="5909916" cy="4646149"/>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2B4D3F4-57AA-4B21-B3FE-8E52DF4663A8}"/>
              </a:ext>
            </a:extLst>
          </p:cNvPr>
          <p:cNvSpPr/>
          <p:nvPr/>
        </p:nvSpPr>
        <p:spPr>
          <a:xfrm>
            <a:off x="5784850" y="4620454"/>
            <a:ext cx="5407708" cy="2045063"/>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678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200332"/>
            <a:ext cx="11338560"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SEL link (removed)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13" name="Picture 12" descr="Graphical user interface, website&#10;&#10;Description automatically generated">
            <a:extLst>
              <a:ext uri="{FF2B5EF4-FFF2-40B4-BE49-F238E27FC236}">
                <a16:creationId xmlns:a16="http://schemas.microsoft.com/office/drawing/2014/main" id="{AC8ED67A-5D68-4AE0-8DEE-8BBCB4F12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4478"/>
            <a:ext cx="12192000" cy="4994788"/>
          </a:xfrm>
          <a:prstGeom prst="rect">
            <a:avLst/>
          </a:prstGeom>
        </p:spPr>
      </p:pic>
      <p:sp>
        <p:nvSpPr>
          <p:cNvPr id="4" name="Rectangle 3">
            <a:extLst>
              <a:ext uri="{FF2B5EF4-FFF2-40B4-BE49-F238E27FC236}">
                <a16:creationId xmlns:a16="http://schemas.microsoft.com/office/drawing/2014/main" id="{F4000BF0-1792-4795-B61A-31AAC7E876F5}"/>
              </a:ext>
            </a:extLst>
          </p:cNvPr>
          <p:cNvSpPr/>
          <p:nvPr/>
        </p:nvSpPr>
        <p:spPr>
          <a:xfrm>
            <a:off x="795130" y="6047180"/>
            <a:ext cx="4134679" cy="728116"/>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F75AD47-1DAA-4928-97ED-EEC3F803115D}"/>
              </a:ext>
            </a:extLst>
          </p:cNvPr>
          <p:cNvSpPr/>
          <p:nvPr/>
        </p:nvSpPr>
        <p:spPr>
          <a:xfrm>
            <a:off x="5294243" y="5274520"/>
            <a:ext cx="6009861" cy="1500775"/>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8BC25B7-449A-4E2C-B04D-2D7658479234}"/>
              </a:ext>
            </a:extLst>
          </p:cNvPr>
          <p:cNvSpPr/>
          <p:nvPr/>
        </p:nvSpPr>
        <p:spPr>
          <a:xfrm>
            <a:off x="1" y="5893437"/>
            <a:ext cx="790360" cy="707886"/>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effectLst>
                  <a:outerShdw blurRad="38100" dist="25400" dir="5400000" algn="ctr" rotWithShape="0">
                    <a:srgbClr val="6E747A">
                      <a:alpha val="43000"/>
                    </a:srgbClr>
                  </a:outerShdw>
                </a:effectLst>
                <a:latin typeface="Calibri" panose="020F0502020204030204"/>
              </a:rPr>
              <a:t>1.10, 1.25</a:t>
            </a:r>
            <a:endParaRPr kumimoji="0" lang="en-US" sz="20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9314441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20676"/>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a:t>
            </a:r>
            <a:r>
              <a:rPr lang="en-US" sz="3600" dirty="0">
                <a:solidFill>
                  <a:srgbClr val="E7E6E6"/>
                </a:solidFill>
                <a:latin typeface="Calibri" panose="020F0502020204030204"/>
              </a:rPr>
              <a:t>SEL link (removed)</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9" name="Picture 8" descr="Graphical user interface&#10;&#10;Description automatically generated">
            <a:extLst>
              <a:ext uri="{FF2B5EF4-FFF2-40B4-BE49-F238E27FC236}">
                <a16:creationId xmlns:a16="http://schemas.microsoft.com/office/drawing/2014/main" id="{557041AD-3208-4EA2-88B3-425239E66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4478"/>
            <a:ext cx="12192000" cy="4990508"/>
          </a:xfrm>
          <a:prstGeom prst="rect">
            <a:avLst/>
          </a:prstGeom>
        </p:spPr>
      </p:pic>
      <p:sp>
        <p:nvSpPr>
          <p:cNvPr id="13" name="Rectangle 12">
            <a:extLst>
              <a:ext uri="{FF2B5EF4-FFF2-40B4-BE49-F238E27FC236}">
                <a16:creationId xmlns:a16="http://schemas.microsoft.com/office/drawing/2014/main" id="{976FEADA-18D0-4662-9728-78AA05BE88B1}"/>
              </a:ext>
            </a:extLst>
          </p:cNvPr>
          <p:cNvSpPr/>
          <p:nvPr/>
        </p:nvSpPr>
        <p:spPr>
          <a:xfrm>
            <a:off x="735496" y="2308328"/>
            <a:ext cx="3876262" cy="951708"/>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503B135-21F7-4A39-87FC-B1D66EDEBC3E}"/>
              </a:ext>
            </a:extLst>
          </p:cNvPr>
          <p:cNvSpPr/>
          <p:nvPr/>
        </p:nvSpPr>
        <p:spPr>
          <a:xfrm>
            <a:off x="0" y="5413264"/>
            <a:ext cx="790360" cy="707886"/>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effectLst>
                  <a:outerShdw blurRad="38100" dist="25400" dir="5400000" algn="ctr" rotWithShape="0">
                    <a:srgbClr val="6E747A">
                      <a:alpha val="43000"/>
                    </a:srgbClr>
                  </a:outerShdw>
                </a:effectLst>
                <a:latin typeface="Calibri" panose="020F0502020204030204"/>
              </a:rPr>
              <a:t>1.10, 1.25</a:t>
            </a:r>
            <a:endParaRPr kumimoji="0" lang="en-US" sz="20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59536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Vocabulary and Themes</a:t>
            </a:r>
          </a:p>
        </p:txBody>
      </p:sp>
      <p:sp>
        <p:nvSpPr>
          <p:cNvPr id="9" name="Rectangle 8">
            <a:extLst>
              <a:ext uri="{FF2B5EF4-FFF2-40B4-BE49-F238E27FC236}">
                <a16:creationId xmlns:a16="http://schemas.microsoft.com/office/drawing/2014/main" id="{16CA93F6-F314-4624-BF64-31941C0A1F4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1.28</a:t>
            </a:r>
          </a:p>
        </p:txBody>
      </p:sp>
      <p:pic>
        <p:nvPicPr>
          <p:cNvPr id="5" name="Picture 4">
            <a:extLst>
              <a:ext uri="{FF2B5EF4-FFF2-40B4-BE49-F238E27FC236}">
                <a16:creationId xmlns:a16="http://schemas.microsoft.com/office/drawing/2014/main" id="{7D631D8A-E29D-D75F-B3A1-87EEDC900716}"/>
              </a:ext>
            </a:extLst>
          </p:cNvPr>
          <p:cNvPicPr>
            <a:picLocks noChangeAspect="1"/>
          </p:cNvPicPr>
          <p:nvPr/>
        </p:nvPicPr>
        <p:blipFill>
          <a:blip r:embed="rId3"/>
          <a:stretch>
            <a:fillRect/>
          </a:stretch>
        </p:blipFill>
        <p:spPr>
          <a:xfrm>
            <a:off x="6616938" y="1228513"/>
            <a:ext cx="4853853" cy="5326120"/>
          </a:xfrm>
          <a:prstGeom prst="rect">
            <a:avLst/>
          </a:prstGeom>
        </p:spPr>
      </p:pic>
      <p:sp>
        <p:nvSpPr>
          <p:cNvPr id="13" name="TextBox 12">
            <a:extLst>
              <a:ext uri="{FF2B5EF4-FFF2-40B4-BE49-F238E27FC236}">
                <a16:creationId xmlns:a16="http://schemas.microsoft.com/office/drawing/2014/main" id="{60C967B5-9F59-2126-01EE-B9E13ABB6799}"/>
              </a:ext>
            </a:extLst>
          </p:cNvPr>
          <p:cNvSpPr txBox="1"/>
          <p:nvPr/>
        </p:nvSpPr>
        <p:spPr>
          <a:xfrm>
            <a:off x="335872" y="1634725"/>
            <a:ext cx="6112412" cy="4154984"/>
          </a:xfrm>
          <a:prstGeom prst="rect">
            <a:avLst/>
          </a:prstGeom>
          <a:noFill/>
        </p:spPr>
        <p:txBody>
          <a:bodyPr wrap="square">
            <a:spAutoFit/>
          </a:bodyPr>
          <a:lstStyle/>
          <a:p>
            <a:pPr algn="l">
              <a:buFont typeface="+mj-lt"/>
              <a:buAutoNum type="arabicPeriod"/>
            </a:pPr>
            <a:r>
              <a:rPr lang="en-US" sz="2400" b="0" i="0" dirty="0">
                <a:solidFill>
                  <a:schemeClr val="bg1"/>
                </a:solidFill>
                <a:effectLst/>
                <a:latin typeface="Open Sans" panose="020B0606030504020204" pitchFamily="34" charset="0"/>
              </a:rPr>
              <a:t> Physical education and physical activity</a:t>
            </a:r>
          </a:p>
          <a:p>
            <a:pPr algn="l">
              <a:buFont typeface="+mj-lt"/>
              <a:buAutoNum type="arabicPeriod"/>
            </a:pPr>
            <a:r>
              <a:rPr lang="en-US" sz="2400" b="0" i="0" dirty="0">
                <a:solidFill>
                  <a:schemeClr val="bg1"/>
                </a:solidFill>
                <a:effectLst/>
                <a:latin typeface="Open Sans" panose="020B0606030504020204" pitchFamily="34" charset="0"/>
              </a:rPr>
              <a:t> Nutrition environment and services</a:t>
            </a:r>
          </a:p>
          <a:p>
            <a:pPr algn="l">
              <a:buFont typeface="+mj-lt"/>
              <a:buAutoNum type="arabicPeriod"/>
            </a:pPr>
            <a:r>
              <a:rPr lang="en-US" sz="2400" b="0" i="0" dirty="0">
                <a:solidFill>
                  <a:schemeClr val="bg1"/>
                </a:solidFill>
                <a:effectLst/>
                <a:latin typeface="Open Sans" panose="020B0606030504020204" pitchFamily="34" charset="0"/>
              </a:rPr>
              <a:t> </a:t>
            </a:r>
            <a:r>
              <a:rPr lang="en-US" sz="2400" b="0" i="0" dirty="0">
                <a:solidFill>
                  <a:srgbClr val="FFFF00"/>
                </a:solidFill>
                <a:effectLst/>
                <a:latin typeface="Open Sans" panose="020B0606030504020204" pitchFamily="34" charset="0"/>
              </a:rPr>
              <a:t>Health education</a:t>
            </a:r>
          </a:p>
          <a:p>
            <a:pPr algn="l">
              <a:buFont typeface="+mj-lt"/>
              <a:buAutoNum type="arabicPeriod"/>
            </a:pPr>
            <a:r>
              <a:rPr lang="en-US" sz="2400" b="0" i="0" dirty="0">
                <a:solidFill>
                  <a:schemeClr val="bg1"/>
                </a:solidFill>
                <a:effectLst/>
                <a:latin typeface="Open Sans" panose="020B0606030504020204" pitchFamily="34" charset="0"/>
              </a:rPr>
              <a:t> </a:t>
            </a:r>
            <a:r>
              <a:rPr lang="en-US" sz="2400" b="0" i="0" dirty="0">
                <a:solidFill>
                  <a:srgbClr val="FFFF00"/>
                </a:solidFill>
                <a:effectLst/>
                <a:latin typeface="Open Sans" panose="020B0606030504020204" pitchFamily="34" charset="0"/>
              </a:rPr>
              <a:t>Social and emotional climate</a:t>
            </a:r>
          </a:p>
          <a:p>
            <a:pPr algn="l">
              <a:buFont typeface="+mj-lt"/>
              <a:buAutoNum type="arabicPeriod"/>
            </a:pPr>
            <a:r>
              <a:rPr lang="en-US" sz="2400" b="0" i="0" dirty="0">
                <a:solidFill>
                  <a:schemeClr val="bg1"/>
                </a:solidFill>
                <a:effectLst/>
                <a:latin typeface="Open Sans" panose="020B0606030504020204" pitchFamily="34" charset="0"/>
              </a:rPr>
              <a:t> Physical environment</a:t>
            </a:r>
          </a:p>
          <a:p>
            <a:pPr algn="l">
              <a:buFont typeface="+mj-lt"/>
              <a:buAutoNum type="arabicPeriod"/>
            </a:pPr>
            <a:r>
              <a:rPr lang="en-US" sz="2400" b="0" i="0" dirty="0">
                <a:solidFill>
                  <a:schemeClr val="bg1"/>
                </a:solidFill>
                <a:effectLst/>
                <a:latin typeface="Open Sans" panose="020B0606030504020204" pitchFamily="34" charset="0"/>
              </a:rPr>
              <a:t> </a:t>
            </a:r>
            <a:r>
              <a:rPr lang="en-US" sz="2400" b="0" i="0" dirty="0">
                <a:solidFill>
                  <a:srgbClr val="FFFF00"/>
                </a:solidFill>
                <a:effectLst/>
                <a:latin typeface="Open Sans" panose="020B0606030504020204" pitchFamily="34" charset="0"/>
              </a:rPr>
              <a:t>Health services</a:t>
            </a:r>
          </a:p>
          <a:p>
            <a:pPr algn="l">
              <a:buFont typeface="+mj-lt"/>
              <a:buAutoNum type="arabicPeriod"/>
            </a:pPr>
            <a:r>
              <a:rPr lang="en-US" sz="2400" b="0" i="0" dirty="0">
                <a:solidFill>
                  <a:schemeClr val="bg1"/>
                </a:solidFill>
                <a:effectLst/>
                <a:latin typeface="Open Sans" panose="020B0606030504020204" pitchFamily="34" charset="0"/>
              </a:rPr>
              <a:t> </a:t>
            </a:r>
            <a:r>
              <a:rPr lang="en-US" sz="2400" b="0" i="0" dirty="0">
                <a:solidFill>
                  <a:srgbClr val="FFFF00"/>
                </a:solidFill>
                <a:effectLst/>
                <a:latin typeface="Open Sans" panose="020B0606030504020204" pitchFamily="34" charset="0"/>
              </a:rPr>
              <a:t>Counseling, psychological and social services</a:t>
            </a:r>
          </a:p>
          <a:p>
            <a:pPr algn="l">
              <a:buFont typeface="+mj-lt"/>
              <a:buAutoNum type="arabicPeriod"/>
            </a:pPr>
            <a:r>
              <a:rPr lang="en-US" sz="2400" b="0" i="0" dirty="0">
                <a:solidFill>
                  <a:schemeClr val="bg1"/>
                </a:solidFill>
                <a:effectLst/>
                <a:latin typeface="Open Sans" panose="020B0606030504020204" pitchFamily="34" charset="0"/>
              </a:rPr>
              <a:t> </a:t>
            </a:r>
            <a:r>
              <a:rPr lang="en-US" sz="2400" b="0" i="0" dirty="0">
                <a:solidFill>
                  <a:srgbClr val="FFFF00"/>
                </a:solidFill>
                <a:effectLst/>
                <a:latin typeface="Open Sans" panose="020B0606030504020204" pitchFamily="34" charset="0"/>
              </a:rPr>
              <a:t>Employee wellness</a:t>
            </a:r>
          </a:p>
          <a:p>
            <a:pPr algn="l">
              <a:buFont typeface="+mj-lt"/>
              <a:buAutoNum type="arabicPeriod"/>
            </a:pPr>
            <a:r>
              <a:rPr lang="en-US" sz="2400" b="0" i="0" dirty="0">
                <a:solidFill>
                  <a:schemeClr val="bg1"/>
                </a:solidFill>
                <a:effectLst/>
                <a:latin typeface="Open Sans" panose="020B0606030504020204" pitchFamily="34" charset="0"/>
              </a:rPr>
              <a:t> Community involvement</a:t>
            </a:r>
          </a:p>
          <a:p>
            <a:pPr algn="l">
              <a:buFont typeface="+mj-lt"/>
              <a:buAutoNum type="arabicPeriod"/>
            </a:pPr>
            <a:r>
              <a:rPr lang="en-US" sz="2400" b="0" i="0" dirty="0">
                <a:solidFill>
                  <a:schemeClr val="bg1"/>
                </a:solidFill>
                <a:effectLst/>
                <a:latin typeface="Open Sans" panose="020B0606030504020204" pitchFamily="34" charset="0"/>
              </a:rPr>
              <a:t> Family engagement</a:t>
            </a:r>
          </a:p>
        </p:txBody>
      </p:sp>
    </p:spTree>
    <p:extLst>
      <p:ext uri="{BB962C8B-B14F-4D97-AF65-F5344CB8AC3E}">
        <p14:creationId xmlns:p14="http://schemas.microsoft.com/office/powerpoint/2010/main" val="931728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676184" cy="409342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Child activism to dismantle and “fix” racist systems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Ties to Federal 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Resources are finite-where does “extra” money come from?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Does teaching CRT positively affect root causes of educational disparity?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Are </a:t>
            </a:r>
            <a:r>
              <a:rPr lang="en-US" sz="3200" b="1" dirty="0">
                <a:solidFill>
                  <a:srgbClr val="E7E6E6"/>
                </a:solidFill>
                <a:latin typeface="Calibri" panose="020F0502020204030204"/>
              </a:rPr>
              <a:t>correlation</a:t>
            </a:r>
            <a:r>
              <a:rPr lang="en-US" sz="3200" dirty="0">
                <a:solidFill>
                  <a:srgbClr val="E7E6E6"/>
                </a:solidFill>
                <a:latin typeface="Calibri" panose="020F0502020204030204"/>
              </a:rPr>
              <a:t> links in educational outcomes being confused with </a:t>
            </a:r>
            <a:r>
              <a:rPr lang="en-US" sz="3200" b="1" dirty="0">
                <a:solidFill>
                  <a:srgbClr val="E7E6E6"/>
                </a:solidFill>
                <a:latin typeface="Calibri" panose="020F0502020204030204"/>
              </a:rPr>
              <a:t>causation</a:t>
            </a:r>
            <a:r>
              <a:rPr lang="en-US" sz="3200" dirty="0">
                <a:solidFill>
                  <a:srgbClr val="E7E6E6"/>
                </a:solidFill>
                <a:latin typeface="Calibri" panose="020F0502020204030204"/>
              </a:rPr>
              <a:t> links?</a:t>
            </a:r>
          </a:p>
        </p:txBody>
      </p:sp>
    </p:spTree>
    <p:extLst>
      <p:ext uri="{BB962C8B-B14F-4D97-AF65-F5344CB8AC3E}">
        <p14:creationId xmlns:p14="http://schemas.microsoft.com/office/powerpoint/2010/main" val="1799350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07596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Tree>
    <p:extLst>
      <p:ext uri="{BB962C8B-B14F-4D97-AF65-F5344CB8AC3E}">
        <p14:creationId xmlns:p14="http://schemas.microsoft.com/office/powerpoint/2010/main" val="32473151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63231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Panorama Education (Panorama Ed) “partners with K-12 schools and districts across the country to collect and analyze data about social-emotional learning, school climate, family engagement, and more.”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CASEL lists Panorama as a tool for elevating stakeholder voices, gathering data for continuous improvement, and assessing the impact of social-emotional learning each year</a:t>
            </a:r>
          </a:p>
          <a:p>
            <a:pPr marR="0" lvl="0" algn="l" defTabSz="914400" rtl="0" eaLnBrk="1" fontAlgn="auto" latinLnBrk="0" hangingPunct="1">
              <a:lnSpc>
                <a:spcPct val="100000"/>
              </a:lnSpc>
              <a:spcBef>
                <a:spcPts val="0"/>
              </a:spcBef>
              <a:spcAft>
                <a:spcPts val="0"/>
              </a:spcAft>
              <a:buClrTx/>
              <a:buSzTx/>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91CC602-52C9-4711-A0FB-55BFDBBF0BA6}"/>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8359751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Contains a vast bank of survey questions, which can be selected individually or by category based on school customization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Responses can be viewed in countless ways using the software-age, grade, sex, race, housing status, </a:t>
            </a:r>
            <a:r>
              <a:rPr lang="en-US" sz="3200" dirty="0" err="1">
                <a:solidFill>
                  <a:srgbClr val="E7E6E6"/>
                </a:solidFill>
                <a:latin typeface="Calibri" panose="020F0502020204030204"/>
              </a:rPr>
              <a:t>etc</a:t>
            </a:r>
            <a:endParaRPr lang="en-US" sz="3200" dirty="0">
              <a:solidFill>
                <a:srgbClr val="E7E6E6"/>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Student responses compared to national data to determine “ranking” bell curve; schools can track progress points (positive or negative) towards established goals </a:t>
            </a:r>
          </a:p>
        </p:txBody>
      </p:sp>
      <p:sp>
        <p:nvSpPr>
          <p:cNvPr id="9" name="Rectangle 8">
            <a:extLst>
              <a:ext uri="{FF2B5EF4-FFF2-40B4-BE49-F238E27FC236}">
                <a16:creationId xmlns:a16="http://schemas.microsoft.com/office/drawing/2014/main" id="{4C172379-F62C-49DA-AEB7-AD5E2C525F3B}"/>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4.5, 4.11, 4.12, 4.13 </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8338640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Example Goals: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rgbClr val="E7E6E6"/>
              </a:solidFill>
              <a:latin typeface="Calibri" panose="020F0502020204030204"/>
            </a:endParaRPr>
          </a:p>
          <a:p>
            <a:pPr marL="800100" lvl="1" indent="-342900">
              <a:buFont typeface="Arial" panose="020B0604020202020204" pitchFamily="34" charset="0"/>
              <a:buChar char="•"/>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Increase “Student has growth mindset” positive responses </a:t>
            </a:r>
            <a:r>
              <a:rPr lang="en-US" sz="3200" dirty="0">
                <a:solidFill>
                  <a:srgbClr val="E7E6E6"/>
                </a:solidFill>
                <a:latin typeface="Calibri" panose="020F0502020204030204"/>
              </a:rPr>
              <a:t>from 75% to 85% in two years</a:t>
            </a:r>
          </a:p>
          <a:p>
            <a:pPr marL="800100" lvl="1" indent="-342900">
              <a:buFont typeface="Arial" panose="020B0604020202020204" pitchFamily="34" charset="0"/>
              <a:buChar char="•"/>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lvl="1" indent="-342900">
              <a:buFont typeface="Arial" panose="020B0604020202020204" pitchFamily="34" charset="0"/>
              <a:buChar char="•"/>
              <a:defRPr/>
            </a:pPr>
            <a:r>
              <a:rPr lang="en-US" sz="3200" dirty="0">
                <a:solidFill>
                  <a:srgbClr val="E7E6E6"/>
                </a:solidFill>
                <a:latin typeface="Calibri" panose="020F0502020204030204"/>
              </a:rPr>
              <a:t>Decrease “Student feels overwhelmed at school” positive responses from 60% to 50% in one year</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lvl="1" indent="-342900">
              <a:buFont typeface="Arial" panose="020B0604020202020204" pitchFamily="34" charset="0"/>
              <a:buChar char="•"/>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FA6264D-6733-42D2-A307-1280906A8121}"/>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4.5, 4.11, 4.12, 4.13 </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0127965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indent="-342900">
              <a:buFont typeface="Arial" panose="020B0604020202020204" pitchFamily="34" charset="0"/>
              <a:buChar char="•"/>
              <a:defRPr/>
            </a:pPr>
            <a:r>
              <a:rPr lang="en-US" sz="3200" dirty="0">
                <a:solidFill>
                  <a:srgbClr val="E7E6E6"/>
                </a:solidFill>
                <a:latin typeface="Calibri" panose="020F0502020204030204"/>
              </a:rPr>
              <a:t>Individual answers can be tracked as well; can be saved in portfolio that follows student year to year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Software flags high-risk behavior such as anger, aggression, depression, self-harm, </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etc</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rgbClr val="E7E6E6"/>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Software suggests lessons to improve “scores” towards school goals; lessons created by third party partners</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7130F56-CC5F-48C4-973E-41BAA5225F5E}"/>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4.5, 4.11, 4.12, 4.13 </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867837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Panorama User Guide: “ In selecting survey topics and interpreting data about social-emotional learning, it is essential for educators to consider how situational or </a:t>
            </a:r>
            <a:r>
              <a:rPr kumimoji="0" lang="en-US" sz="320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systemic forces</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such as </a:t>
            </a:r>
            <a:r>
              <a:rPr kumimoji="0" lang="en-US" sz="320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racism and racial bias</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shape students' lives and to recognize that students social-emotional growth is the shared responsibility of students, educators, families, and their broader communities.”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EA3FE1E-6FAD-40AE-8790-5213E0261BB4}"/>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7122349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flipH="1">
            <a:off x="10122773" y="-1528176"/>
            <a:ext cx="522091"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09009"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endParaRPr lang="en-US" sz="3200" dirty="0">
              <a:solidFill>
                <a:srgbClr val="E7E6E6"/>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Panorama Playbook: strategies and resources to develop their students' skills and improve classroom/school climate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P</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rovides</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resources from trusted organizations and curriculum providers, including Second Step, Transforming Education, and Teaching Tolerance </a:t>
            </a:r>
            <a:r>
              <a:rPr kumimoji="0" lang="en-US" sz="32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(project of the Southern Poverty Law Center)</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A</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ll</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use concepts of </a:t>
            </a:r>
            <a:r>
              <a:rPr kumimoji="0" lang="en-US" sz="32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CRT, DEI, </a:t>
            </a:r>
            <a:r>
              <a:rPr kumimoji="0" lang="en-US" sz="3200" b="0" i="0" u="none" strike="noStrike" kern="1200" cap="none" spc="0" normalizeH="0" baseline="0" noProof="0" dirty="0" err="1">
                <a:ln>
                  <a:noFill/>
                </a:ln>
                <a:solidFill>
                  <a:schemeClr val="accent4">
                    <a:lumMod val="60000"/>
                    <a:lumOff val="40000"/>
                  </a:schemeClr>
                </a:solidFill>
                <a:effectLst/>
                <a:uLnTx/>
                <a:uFillTx/>
                <a:latin typeface="Calibri" panose="020F0502020204030204"/>
                <a:ea typeface="+mn-ea"/>
                <a:cs typeface="+mn-cs"/>
              </a:rPr>
              <a:t>etc</a:t>
            </a:r>
            <a:endParaRPr kumimoji="0" lang="en-US" sz="32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4049B6-E915-4BB1-AF6E-A0580ED85AA8}"/>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4.14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294566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pic>
        <p:nvPicPr>
          <p:cNvPr id="3" name="Picture 2" descr="Graphical user interface, application&#10;&#10;Description automatically generated">
            <a:extLst>
              <a:ext uri="{FF2B5EF4-FFF2-40B4-BE49-F238E27FC236}">
                <a16:creationId xmlns:a16="http://schemas.microsoft.com/office/drawing/2014/main" id="{199C0859-F990-4BA4-8477-CFC0BF7604DE}"/>
              </a:ext>
            </a:extLst>
          </p:cNvPr>
          <p:cNvPicPr>
            <a:picLocks noChangeAspect="1"/>
          </p:cNvPicPr>
          <p:nvPr/>
        </p:nvPicPr>
        <p:blipFill>
          <a:blip r:embed="rId3"/>
          <a:stretch>
            <a:fillRect/>
          </a:stretch>
        </p:blipFill>
        <p:spPr>
          <a:xfrm>
            <a:off x="1456463" y="1115812"/>
            <a:ext cx="8804691" cy="5718261"/>
          </a:xfrm>
          <a:prstGeom prst="rect">
            <a:avLst/>
          </a:prstGeom>
        </p:spPr>
      </p:pic>
      <p:sp>
        <p:nvSpPr>
          <p:cNvPr id="9" name="Rectangle 8">
            <a:extLst>
              <a:ext uri="{FF2B5EF4-FFF2-40B4-BE49-F238E27FC236}">
                <a16:creationId xmlns:a16="http://schemas.microsoft.com/office/drawing/2014/main" id="{3B0BFFFA-140B-4A15-88AD-187C308E74D6}"/>
              </a:ext>
            </a:extLst>
          </p:cNvPr>
          <p:cNvSpPr/>
          <p:nvPr/>
        </p:nvSpPr>
        <p:spPr>
          <a:xfrm>
            <a:off x="74971" y="5944279"/>
            <a:ext cx="1381492" cy="707886"/>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4.5, 4.11, 4.12, 4.13 </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2168062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pic>
        <p:nvPicPr>
          <p:cNvPr id="5" name="Picture 4" descr="Calendar&#10;&#10;Description automatically generated">
            <a:extLst>
              <a:ext uri="{FF2B5EF4-FFF2-40B4-BE49-F238E27FC236}">
                <a16:creationId xmlns:a16="http://schemas.microsoft.com/office/drawing/2014/main" id="{F707F391-C829-420B-8367-BAB4DE91E37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905602" y="1242615"/>
            <a:ext cx="8380795" cy="5606651"/>
          </a:xfrm>
          <a:prstGeom prst="rect">
            <a:avLst/>
          </a:prstGeom>
        </p:spPr>
      </p:pic>
      <p:sp>
        <p:nvSpPr>
          <p:cNvPr id="12" name="Rectangle 11">
            <a:extLst>
              <a:ext uri="{FF2B5EF4-FFF2-40B4-BE49-F238E27FC236}">
                <a16:creationId xmlns:a16="http://schemas.microsoft.com/office/drawing/2014/main" id="{70ED6FDA-3113-479B-A712-12FA94C16310}"/>
              </a:ext>
            </a:extLst>
          </p:cNvPr>
          <p:cNvSpPr/>
          <p:nvPr/>
        </p:nvSpPr>
        <p:spPr>
          <a:xfrm>
            <a:off x="74971" y="5944279"/>
            <a:ext cx="1381492" cy="707886"/>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4.5, 4.11, 4.12, 4.13 </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143396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Vocabulary and Themes</a:t>
            </a:r>
          </a:p>
        </p:txBody>
      </p:sp>
      <p:sp>
        <p:nvSpPr>
          <p:cNvPr id="9" name="Rectangle 8">
            <a:extLst>
              <a:ext uri="{FF2B5EF4-FFF2-40B4-BE49-F238E27FC236}">
                <a16:creationId xmlns:a16="http://schemas.microsoft.com/office/drawing/2014/main" id="{16CA93F6-F314-4624-BF64-31941C0A1F4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1.28</a:t>
            </a:r>
          </a:p>
        </p:txBody>
      </p:sp>
      <p:pic>
        <p:nvPicPr>
          <p:cNvPr id="5" name="Picture 4">
            <a:extLst>
              <a:ext uri="{FF2B5EF4-FFF2-40B4-BE49-F238E27FC236}">
                <a16:creationId xmlns:a16="http://schemas.microsoft.com/office/drawing/2014/main" id="{7D631D8A-E29D-D75F-B3A1-87EEDC900716}"/>
              </a:ext>
            </a:extLst>
          </p:cNvPr>
          <p:cNvPicPr>
            <a:picLocks noChangeAspect="1"/>
          </p:cNvPicPr>
          <p:nvPr/>
        </p:nvPicPr>
        <p:blipFill>
          <a:blip r:embed="rId3"/>
          <a:stretch>
            <a:fillRect/>
          </a:stretch>
        </p:blipFill>
        <p:spPr>
          <a:xfrm>
            <a:off x="8975045" y="1228513"/>
            <a:ext cx="2495746" cy="2738576"/>
          </a:xfrm>
          <a:prstGeom prst="rect">
            <a:avLst/>
          </a:prstGeom>
        </p:spPr>
      </p:pic>
      <p:pic>
        <p:nvPicPr>
          <p:cNvPr id="3" name="Picture 2">
            <a:extLst>
              <a:ext uri="{FF2B5EF4-FFF2-40B4-BE49-F238E27FC236}">
                <a16:creationId xmlns:a16="http://schemas.microsoft.com/office/drawing/2014/main" id="{F3E2B91C-9E77-EC6E-0C52-D8D951B683AB}"/>
              </a:ext>
            </a:extLst>
          </p:cNvPr>
          <p:cNvPicPr>
            <a:picLocks noChangeAspect="1"/>
          </p:cNvPicPr>
          <p:nvPr/>
        </p:nvPicPr>
        <p:blipFill>
          <a:blip r:embed="rId4"/>
          <a:stretch>
            <a:fillRect/>
          </a:stretch>
        </p:blipFill>
        <p:spPr>
          <a:xfrm>
            <a:off x="956878" y="1115811"/>
            <a:ext cx="6986036" cy="5678233"/>
          </a:xfrm>
          <a:prstGeom prst="rect">
            <a:avLst/>
          </a:prstGeom>
        </p:spPr>
      </p:pic>
      <p:sp>
        <p:nvSpPr>
          <p:cNvPr id="4" name="Rectangle 3">
            <a:extLst>
              <a:ext uri="{FF2B5EF4-FFF2-40B4-BE49-F238E27FC236}">
                <a16:creationId xmlns:a16="http://schemas.microsoft.com/office/drawing/2014/main" id="{0003ABAD-F8DA-DF22-AEA1-081595F921A5}"/>
              </a:ext>
            </a:extLst>
          </p:cNvPr>
          <p:cNvSpPr/>
          <p:nvPr/>
        </p:nvSpPr>
        <p:spPr>
          <a:xfrm>
            <a:off x="9889588" y="1661995"/>
            <a:ext cx="661181" cy="462227"/>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6331860-D254-B3ED-69C4-B978D6C4D488}"/>
              </a:ext>
            </a:extLst>
          </p:cNvPr>
          <p:cNvCxnSpPr>
            <a:cxnSpLocks/>
            <a:stCxn id="4" idx="1"/>
          </p:cNvCxnSpPr>
          <p:nvPr/>
        </p:nvCxnSpPr>
        <p:spPr>
          <a:xfrm flipH="1" flipV="1">
            <a:off x="8055023" y="1302235"/>
            <a:ext cx="1834565" cy="590874"/>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873B956F-479A-1110-4BDE-17D53D03047D}"/>
              </a:ext>
            </a:extLst>
          </p:cNvPr>
          <p:cNvSpPr/>
          <p:nvPr/>
        </p:nvSpPr>
        <p:spPr>
          <a:xfrm>
            <a:off x="956878" y="1115810"/>
            <a:ext cx="6986036" cy="5701418"/>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C43ED77-04B0-A27C-15CC-B9AEBF1EF5FB}"/>
              </a:ext>
            </a:extLst>
          </p:cNvPr>
          <p:cNvCxnSpPr>
            <a:cxnSpLocks/>
          </p:cNvCxnSpPr>
          <p:nvPr/>
        </p:nvCxnSpPr>
        <p:spPr>
          <a:xfrm>
            <a:off x="3123028" y="2124222"/>
            <a:ext cx="27432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C2C151-145A-16AF-4539-031BB3B1B1DD}"/>
              </a:ext>
            </a:extLst>
          </p:cNvPr>
          <p:cNvCxnSpPr>
            <a:cxnSpLocks/>
          </p:cNvCxnSpPr>
          <p:nvPr/>
        </p:nvCxnSpPr>
        <p:spPr>
          <a:xfrm>
            <a:off x="6499274" y="4879145"/>
            <a:ext cx="81592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8A3B609-26B8-1FE3-4314-625B6D57A7B0}"/>
              </a:ext>
            </a:extLst>
          </p:cNvPr>
          <p:cNvCxnSpPr>
            <a:cxnSpLocks/>
          </p:cNvCxnSpPr>
          <p:nvPr/>
        </p:nvCxnSpPr>
        <p:spPr>
          <a:xfrm>
            <a:off x="3123028" y="4581379"/>
            <a:ext cx="180066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45ED0A-E6EF-5733-30E5-596412DF5E6E}"/>
              </a:ext>
            </a:extLst>
          </p:cNvPr>
          <p:cNvCxnSpPr>
            <a:cxnSpLocks/>
          </p:cNvCxnSpPr>
          <p:nvPr/>
        </p:nvCxnSpPr>
        <p:spPr>
          <a:xfrm>
            <a:off x="2426677" y="4269545"/>
            <a:ext cx="305972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9E4C6B8-31D8-65BA-C2E8-2EDF9D0A917E}"/>
              </a:ext>
            </a:extLst>
          </p:cNvPr>
          <p:cNvCxnSpPr>
            <a:cxnSpLocks/>
          </p:cNvCxnSpPr>
          <p:nvPr/>
        </p:nvCxnSpPr>
        <p:spPr>
          <a:xfrm>
            <a:off x="1123072" y="5183945"/>
            <a:ext cx="130360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45DC03D-35C2-C387-EE1A-DF2AD0D62C23}"/>
              </a:ext>
            </a:extLst>
          </p:cNvPr>
          <p:cNvCxnSpPr>
            <a:cxnSpLocks/>
          </p:cNvCxnSpPr>
          <p:nvPr/>
        </p:nvCxnSpPr>
        <p:spPr>
          <a:xfrm>
            <a:off x="2018714" y="5507502"/>
            <a:ext cx="97770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84208B6-3E54-002C-329E-A1861626EE75}"/>
              </a:ext>
            </a:extLst>
          </p:cNvPr>
          <p:cNvCxnSpPr>
            <a:cxnSpLocks/>
          </p:cNvCxnSpPr>
          <p:nvPr/>
        </p:nvCxnSpPr>
        <p:spPr>
          <a:xfrm>
            <a:off x="4508696" y="5842782"/>
            <a:ext cx="280650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9535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pic>
        <p:nvPicPr>
          <p:cNvPr id="9" name="Picture 8" descr="Chart, histogram&#10;&#10;Description automatically generated">
            <a:extLst>
              <a:ext uri="{FF2B5EF4-FFF2-40B4-BE49-F238E27FC236}">
                <a16:creationId xmlns:a16="http://schemas.microsoft.com/office/drawing/2014/main" id="{43920841-634E-4F59-A121-6DA999800ED2}"/>
              </a:ext>
            </a:extLst>
          </p:cNvPr>
          <p:cNvPicPr>
            <a:picLocks noChangeAspect="1"/>
          </p:cNvPicPr>
          <p:nvPr/>
        </p:nvPicPr>
        <p:blipFill>
          <a:blip r:embed="rId3"/>
          <a:stretch>
            <a:fillRect/>
          </a:stretch>
        </p:blipFill>
        <p:spPr>
          <a:xfrm>
            <a:off x="2715491" y="1233054"/>
            <a:ext cx="6719453" cy="5624946"/>
          </a:xfrm>
          <a:prstGeom prst="rect">
            <a:avLst/>
          </a:prstGeom>
        </p:spPr>
      </p:pic>
      <p:sp>
        <p:nvSpPr>
          <p:cNvPr id="13" name="Rectangle 12">
            <a:extLst>
              <a:ext uri="{FF2B5EF4-FFF2-40B4-BE49-F238E27FC236}">
                <a16:creationId xmlns:a16="http://schemas.microsoft.com/office/drawing/2014/main" id="{67D04B59-7AB6-4A43-8031-A7BCCB783FBE}"/>
              </a:ext>
            </a:extLst>
          </p:cNvPr>
          <p:cNvSpPr/>
          <p:nvPr/>
        </p:nvSpPr>
        <p:spPr>
          <a:xfrm>
            <a:off x="74971" y="5944279"/>
            <a:ext cx="1381492" cy="707886"/>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4.5, 4.11, 4.12, 4.13 </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7627378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pic>
        <p:nvPicPr>
          <p:cNvPr id="3" name="Picture 2" descr="A picture containing table&#10;&#10;Description automatically generated">
            <a:extLst>
              <a:ext uri="{FF2B5EF4-FFF2-40B4-BE49-F238E27FC236}">
                <a16:creationId xmlns:a16="http://schemas.microsoft.com/office/drawing/2014/main" id="{D79F18B9-CC9D-4D3F-A7B2-2C0C3531663B}"/>
              </a:ext>
            </a:extLst>
          </p:cNvPr>
          <p:cNvPicPr>
            <a:picLocks noChangeAspect="1"/>
          </p:cNvPicPr>
          <p:nvPr/>
        </p:nvPicPr>
        <p:blipFill>
          <a:blip r:embed="rId3"/>
          <a:stretch>
            <a:fillRect/>
          </a:stretch>
        </p:blipFill>
        <p:spPr>
          <a:xfrm>
            <a:off x="692727" y="1661994"/>
            <a:ext cx="10754751" cy="5196005"/>
          </a:xfrm>
          <a:prstGeom prst="rect">
            <a:avLst/>
          </a:prstGeom>
        </p:spPr>
      </p:pic>
      <p:sp>
        <p:nvSpPr>
          <p:cNvPr id="12" name="TextBox 11">
            <a:extLst>
              <a:ext uri="{FF2B5EF4-FFF2-40B4-BE49-F238E27FC236}">
                <a16:creationId xmlns:a16="http://schemas.microsoft.com/office/drawing/2014/main" id="{95474064-39E2-44EB-AAB9-08E3E34325DB}"/>
              </a:ext>
            </a:extLst>
          </p:cNvPr>
          <p:cNvSpPr txBox="1"/>
          <p:nvPr/>
        </p:nvSpPr>
        <p:spPr>
          <a:xfrm>
            <a:off x="522850" y="985129"/>
            <a:ext cx="979878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E7E6E6"/>
                </a:solidFill>
                <a:latin typeface="Calibri" panose="020F0502020204030204"/>
              </a:rPr>
              <a:t>Background – Equity &amp; Inclusion Survey Questions</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E32C611-D3BF-46DC-A871-2A7E12829F21}"/>
              </a:ext>
            </a:extLst>
          </p:cNvPr>
          <p:cNvSpPr/>
          <p:nvPr/>
        </p:nvSpPr>
        <p:spPr>
          <a:xfrm>
            <a:off x="692727" y="2769704"/>
            <a:ext cx="4170218" cy="4079562"/>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E717AFB-FA2C-471E-A0E7-40B8B29B2F99}"/>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4.14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8006477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95474064-39E2-44EB-AAB9-08E3E34325DB}"/>
              </a:ext>
            </a:extLst>
          </p:cNvPr>
          <p:cNvSpPr txBox="1"/>
          <p:nvPr/>
        </p:nvSpPr>
        <p:spPr>
          <a:xfrm>
            <a:off x="522849" y="985129"/>
            <a:ext cx="964638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E7E6E6"/>
                </a:solidFill>
                <a:latin typeface="Calibri" panose="020F0502020204030204"/>
              </a:rPr>
              <a:t>Background – </a:t>
            </a: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Equity &amp; Inclusion Survey Questions</a:t>
            </a:r>
          </a:p>
        </p:txBody>
      </p:sp>
      <p:pic>
        <p:nvPicPr>
          <p:cNvPr id="4" name="Picture 3" descr="Graphical user interface, website&#10;&#10;Description automatically generated">
            <a:extLst>
              <a:ext uri="{FF2B5EF4-FFF2-40B4-BE49-F238E27FC236}">
                <a16:creationId xmlns:a16="http://schemas.microsoft.com/office/drawing/2014/main" id="{AB26CCA5-226C-4300-8DE6-DCC3E8F6D8FE}"/>
              </a:ext>
            </a:extLst>
          </p:cNvPr>
          <p:cNvPicPr>
            <a:picLocks noChangeAspect="1"/>
          </p:cNvPicPr>
          <p:nvPr/>
        </p:nvPicPr>
        <p:blipFill>
          <a:blip r:embed="rId3"/>
          <a:stretch>
            <a:fillRect/>
          </a:stretch>
        </p:blipFill>
        <p:spPr>
          <a:xfrm>
            <a:off x="914399" y="1631460"/>
            <a:ext cx="10572750" cy="5217806"/>
          </a:xfrm>
          <a:prstGeom prst="rect">
            <a:avLst/>
          </a:prstGeom>
        </p:spPr>
      </p:pic>
      <p:sp>
        <p:nvSpPr>
          <p:cNvPr id="13" name="Rectangle 12">
            <a:extLst>
              <a:ext uri="{FF2B5EF4-FFF2-40B4-BE49-F238E27FC236}">
                <a16:creationId xmlns:a16="http://schemas.microsoft.com/office/drawing/2014/main" id="{EDD5AF7E-7223-49C8-9B02-23C0907A84E4}"/>
              </a:ext>
            </a:extLst>
          </p:cNvPr>
          <p:cNvSpPr/>
          <p:nvPr/>
        </p:nvSpPr>
        <p:spPr>
          <a:xfrm>
            <a:off x="1026441" y="5152832"/>
            <a:ext cx="3836504" cy="1696434"/>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2CE7DB8-6B06-4903-AF41-561FDD88E99C}"/>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4.14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746070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95474064-39E2-44EB-AAB9-08E3E34325DB}"/>
              </a:ext>
            </a:extLst>
          </p:cNvPr>
          <p:cNvSpPr txBox="1"/>
          <p:nvPr/>
        </p:nvSpPr>
        <p:spPr>
          <a:xfrm>
            <a:off x="522849" y="985129"/>
            <a:ext cx="964638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 Third-Party Lessons</a:t>
            </a:r>
          </a:p>
        </p:txBody>
      </p:sp>
      <p:pic>
        <p:nvPicPr>
          <p:cNvPr id="9" name="graphics4">
            <a:extLst>
              <a:ext uri="{FF2B5EF4-FFF2-40B4-BE49-F238E27FC236}">
                <a16:creationId xmlns:a16="http://schemas.microsoft.com/office/drawing/2014/main" id="{5DF490AE-05EB-4272-939C-E7D81FE8BA30}"/>
              </a:ext>
            </a:extLst>
          </p:cNvPr>
          <p:cNvPicPr/>
          <p:nvPr/>
        </p:nvPicPr>
        <p:blipFill>
          <a:blip r:embed="rId3">
            <a:lum/>
            <a:alphaModFix/>
          </a:blip>
          <a:srcRect/>
          <a:stretch>
            <a:fillRect/>
          </a:stretch>
        </p:blipFill>
        <p:spPr>
          <a:xfrm>
            <a:off x="1061077" y="1940845"/>
            <a:ext cx="9850582" cy="4337524"/>
          </a:xfrm>
          <a:prstGeom prst="rect">
            <a:avLst/>
          </a:prstGeom>
        </p:spPr>
      </p:pic>
      <p:sp>
        <p:nvSpPr>
          <p:cNvPr id="13" name="Rectangle 12">
            <a:extLst>
              <a:ext uri="{FF2B5EF4-FFF2-40B4-BE49-F238E27FC236}">
                <a16:creationId xmlns:a16="http://schemas.microsoft.com/office/drawing/2014/main" id="{D6CABE18-33F8-41E8-927E-F2E81F0C7828}"/>
              </a:ext>
            </a:extLst>
          </p:cNvPr>
          <p:cNvSpPr/>
          <p:nvPr/>
        </p:nvSpPr>
        <p:spPr>
          <a:xfrm>
            <a:off x="4949084" y="4233645"/>
            <a:ext cx="2074568" cy="429610"/>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4E0164D-9F1C-4D44-9D1E-51FCC5092491}"/>
              </a:ext>
            </a:extLst>
          </p:cNvPr>
          <p:cNvSpPr/>
          <p:nvPr/>
        </p:nvSpPr>
        <p:spPr>
          <a:xfrm>
            <a:off x="4949084" y="5153142"/>
            <a:ext cx="5639403" cy="825033"/>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1AC620C-EF84-4601-B6B0-4C0F51E50EC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4.15, 4.16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2551981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84738" y="215666"/>
            <a:ext cx="1078054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452431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Emerson Collective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Owl Ventures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Chan Zuckerberg Initiative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Spark Capital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err="1">
                <a:solidFill>
                  <a:srgbClr val="E7E6E6"/>
                </a:solidFill>
                <a:latin typeface="Calibri" panose="020F0502020204030204"/>
              </a:rPr>
              <a:t>SoftTech</a:t>
            </a:r>
            <a:r>
              <a:rPr lang="en-US" sz="3600" dirty="0">
                <a:solidFill>
                  <a:srgbClr val="E7E6E6"/>
                </a:solidFill>
                <a:latin typeface="Calibri" panose="020F0502020204030204"/>
              </a:rPr>
              <a:t> VC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In-Depth Funding Report HERE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8CE9AEA-5BC8-4F69-B948-A3A4D59510E9}"/>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0928650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84738" y="215666"/>
            <a:ext cx="1078054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742140"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Emerson Collective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Laurene Powell Jobs is the co-founder and current member of Board of Directors for Panorama Education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F</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ocus</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on helping end systemic inequality and injustice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Seeks to re-imagine/remake the calcified systems of society in a way that is grounded in equity and justice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M</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ission</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centers on advancing/re-envisioning the future of high school</a:t>
            </a:r>
          </a:p>
        </p:txBody>
      </p:sp>
      <p:sp>
        <p:nvSpPr>
          <p:cNvPr id="9" name="Rectangle 8">
            <a:extLst>
              <a:ext uri="{FF2B5EF4-FFF2-40B4-BE49-F238E27FC236}">
                <a16:creationId xmlns:a16="http://schemas.microsoft.com/office/drawing/2014/main" id="{F6F960EE-2424-457C-9233-CB3B38F7A6B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205093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84738" y="215666"/>
            <a:ext cx="1078054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8887"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Owl Ventures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A purpose-built global organization to help scale transformative education companies, backed by top global Limited Partners</a:t>
            </a:r>
          </a:p>
          <a:p>
            <a:pPr marR="0" lvl="0" algn="l" defTabSz="914400" rtl="0" eaLnBrk="1" fontAlgn="auto" latinLnBrk="0" hangingPunct="1">
              <a:lnSpc>
                <a:spcPct val="100000"/>
              </a:lnSpc>
              <a:spcBef>
                <a:spcPts val="0"/>
              </a:spcBef>
              <a:spcAft>
                <a:spcPts val="0"/>
              </a:spcAft>
              <a:buClrTx/>
              <a:buSzTx/>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S</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eeks</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visionary entrepreneurs building transformative education companies; at the forefront of this new wave of innovation in education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DBDBA72-5CEF-4393-9FBB-6671B6E3FF0B}"/>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9882426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84738" y="215666"/>
            <a:ext cx="1078054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Owl Ventures  (Statement)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lvl="1">
              <a:defRPr/>
            </a:pPr>
            <a:r>
              <a:rPr kumimoji="0" lang="en-US" sz="3600" b="0" i="1" u="none" strike="noStrike" kern="1200" cap="none" spc="0" normalizeH="0" baseline="0" noProof="0" dirty="0">
                <a:ln>
                  <a:noFill/>
                </a:ln>
                <a:solidFill>
                  <a:srgbClr val="E7E6E6"/>
                </a:solidFill>
                <a:effectLst/>
                <a:uLnTx/>
                <a:uFillTx/>
                <a:latin typeface="Calibri" panose="020F0502020204030204"/>
                <a:ea typeface="+mn-ea"/>
                <a:cs typeface="+mn-cs"/>
              </a:rPr>
              <a:t> “The cumulative impact of systemic racism and racial inequalities — against the backdrop of the deaths of George Floyd and other Black Americans — left us feeling both shaken, and outraged. It also served as a much-needed reminder to accelerate the work to be done to improve opportunities for underrepresented minorities in the tech and venture capital communities.”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7BFCB4F-00CD-4F4B-B99B-0336BEE32B1D}"/>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995068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84738" y="215666"/>
            <a:ext cx="1078054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8887"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Chan Zuckerberg Initiative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A</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nnounced</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a first round of grants that support organizations leading the way to advance racial equity, diversity, and inclusion</a:t>
            </a:r>
          </a:p>
          <a:p>
            <a:pPr marR="0" lvl="0" algn="l" defTabSz="914400" rtl="0" eaLnBrk="1" fontAlgn="auto" latinLnBrk="0" hangingPunct="1">
              <a:lnSpc>
                <a:spcPct val="100000"/>
              </a:lnSpc>
              <a:spcBef>
                <a:spcPts val="0"/>
              </a:spcBef>
              <a:spcAft>
                <a:spcPts val="0"/>
              </a:spcAft>
              <a:buClrTx/>
              <a:buSzTx/>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E7E6E6"/>
                </a:solidFill>
                <a:effectLst/>
                <a:uLnTx/>
                <a:uFillTx/>
                <a:latin typeface="Calibri" panose="020F0502020204030204"/>
                <a:ea typeface="+mn-ea"/>
                <a:cs typeface="+mn-cs"/>
              </a:rPr>
              <a:t>“Embedding a racial equity lens across CZI’s philanthropic areas of focus will help us drive the impact and results that we are all working to achieve… As part of this critical work, we are engaging changemakers, community members, and movement builders with deep expertise and lived experience as partners, helping to shape our strategies and actions.” </a:t>
            </a:r>
            <a:r>
              <a:rPr kumimoji="0" lang="en-US" sz="2000" b="0" i="1" u="none" strike="noStrike" kern="1200" cap="none" spc="0" normalizeH="0" baseline="0" noProof="0" dirty="0">
                <a:ln>
                  <a:noFill/>
                </a:ln>
                <a:solidFill>
                  <a:srgbClr val="E7E6E6"/>
                </a:solidFill>
                <a:effectLst/>
                <a:uLnTx/>
                <a:uFillTx/>
                <a:latin typeface="Calibri" panose="020F0502020204030204"/>
                <a:ea typeface="+mn-ea"/>
                <a:cs typeface="+mn-cs"/>
              </a:rPr>
              <a:t>- Belinda Stubblefield, head of CZI Diversity, Equity, &amp; Inclusion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40EA763-7237-4B52-B718-1E39B8069FF1}"/>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477472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308295" y="192482"/>
            <a:ext cx="1036085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42139" cy="48320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lvl="1">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“In selecting survey topics and interpreting data about social-emotional learning, it is essential for educators to consider how situational or </a:t>
            </a:r>
            <a:r>
              <a:rPr kumimoji="0" lang="en-US" sz="36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systemic forces, such as racism and racial bias</a:t>
            </a: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 shape students' lives and to recognize that students social-emotional growth is the shared responsibility of students, educators, families, and their broader communities.”   - </a:t>
            </a:r>
            <a:r>
              <a:rPr lang="en-US" sz="2000" dirty="0">
                <a:solidFill>
                  <a:schemeClr val="bg1"/>
                </a:solidFill>
                <a:effectLst/>
                <a:latin typeface="Times New Roman" panose="02020603050405020304" pitchFamily="18" charset="0"/>
                <a:ea typeface="SimSun" panose="02010600030101010101" pitchFamily="2" charset="-122"/>
                <a:cs typeface="Lucida Sans" panose="020B0602030504020204" pitchFamily="34" charset="0"/>
              </a:rPr>
              <a:t>User Guide: Panorama Social-emotional Learning Survey</a:t>
            </a:r>
            <a:endPar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0CE6C91-D907-4316-920F-B3782AEAF83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824568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Diagram 2">
            <a:extLst>
              <a:ext uri="{FF2B5EF4-FFF2-40B4-BE49-F238E27FC236}">
                <a16:creationId xmlns:a16="http://schemas.microsoft.com/office/drawing/2014/main" id="{F4B3DC7C-4B11-4BB8-B9E5-D2FE3C81BC1C}"/>
              </a:ext>
            </a:extLst>
          </p:cNvPr>
          <p:cNvGraphicFramePr/>
          <p:nvPr>
            <p:extLst>
              <p:ext uri="{D42A27DB-BD31-4B8C-83A1-F6EECF244321}">
                <p14:modId xmlns:p14="http://schemas.microsoft.com/office/powerpoint/2010/main" val="3500256857"/>
              </p:ext>
            </p:extLst>
          </p:nvPr>
        </p:nvGraphicFramePr>
        <p:xfrm>
          <a:off x="0" y="8734"/>
          <a:ext cx="12192000" cy="6986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82294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026944" y="192482"/>
            <a:ext cx="1083212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147018" y="1845457"/>
            <a:ext cx="213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a:t>
            </a:r>
          </a:p>
        </p:txBody>
      </p:sp>
      <p:sp>
        <p:nvSpPr>
          <p:cNvPr id="9" name="TextBox 8">
            <a:extLst>
              <a:ext uri="{FF2B5EF4-FFF2-40B4-BE49-F238E27FC236}">
                <a16:creationId xmlns:a16="http://schemas.microsoft.com/office/drawing/2014/main" id="{FCCEB844-DBF1-4F77-9466-9F7DA2629576}"/>
              </a:ext>
            </a:extLst>
          </p:cNvPr>
          <p:cNvSpPr txBox="1"/>
          <p:nvPr/>
        </p:nvSpPr>
        <p:spPr>
          <a:xfrm>
            <a:off x="2156620" y="4588295"/>
            <a:ext cx="213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Reality</a:t>
            </a:r>
          </a:p>
        </p:txBody>
      </p:sp>
      <p:pic>
        <p:nvPicPr>
          <p:cNvPr id="13" name="graphics5">
            <a:extLst>
              <a:ext uri="{FF2B5EF4-FFF2-40B4-BE49-F238E27FC236}">
                <a16:creationId xmlns:a16="http://schemas.microsoft.com/office/drawing/2014/main" id="{65932F9A-7B54-440D-AFAB-A1B39FFF55B0}"/>
              </a:ext>
            </a:extLst>
          </p:cNvPr>
          <p:cNvPicPr/>
          <p:nvPr/>
        </p:nvPicPr>
        <p:blipFill>
          <a:blip r:embed="rId3">
            <a:lum/>
            <a:alphaModFix/>
          </a:blip>
          <a:srcRect/>
          <a:stretch>
            <a:fillRect/>
          </a:stretch>
        </p:blipFill>
        <p:spPr>
          <a:xfrm>
            <a:off x="2312323" y="1116887"/>
            <a:ext cx="7022923" cy="2134116"/>
          </a:xfrm>
          <a:prstGeom prst="rect">
            <a:avLst/>
          </a:prstGeom>
        </p:spPr>
      </p:pic>
      <p:pic>
        <p:nvPicPr>
          <p:cNvPr id="5" name="Picture 4" descr="Text&#10;&#10;Description automatically generated">
            <a:extLst>
              <a:ext uri="{FF2B5EF4-FFF2-40B4-BE49-F238E27FC236}">
                <a16:creationId xmlns:a16="http://schemas.microsoft.com/office/drawing/2014/main" id="{9F5C16D7-D9EA-4BEE-8D81-80120715F9BF}"/>
              </a:ext>
            </a:extLst>
          </p:cNvPr>
          <p:cNvPicPr>
            <a:picLocks noChangeAspect="1"/>
          </p:cNvPicPr>
          <p:nvPr/>
        </p:nvPicPr>
        <p:blipFill rotWithShape="1">
          <a:blip r:embed="rId4"/>
          <a:srcRect b="78054"/>
          <a:stretch/>
        </p:blipFill>
        <p:spPr>
          <a:xfrm>
            <a:off x="4294908" y="3796653"/>
            <a:ext cx="7564156" cy="728116"/>
          </a:xfrm>
          <a:prstGeom prst="rect">
            <a:avLst/>
          </a:prstGeom>
        </p:spPr>
      </p:pic>
      <p:pic>
        <p:nvPicPr>
          <p:cNvPr id="15" name="Picture 14" descr="A screenshot of a computer&#10;&#10;Description automatically generated with low confidence">
            <a:extLst>
              <a:ext uri="{FF2B5EF4-FFF2-40B4-BE49-F238E27FC236}">
                <a16:creationId xmlns:a16="http://schemas.microsoft.com/office/drawing/2014/main" id="{D6974E52-6D62-4F50-A383-A8A35ED21DEB}"/>
              </a:ext>
            </a:extLst>
          </p:cNvPr>
          <p:cNvPicPr>
            <a:picLocks noChangeAspect="1"/>
          </p:cNvPicPr>
          <p:nvPr/>
        </p:nvPicPr>
        <p:blipFill>
          <a:blip r:embed="rId5"/>
          <a:stretch>
            <a:fillRect/>
          </a:stretch>
        </p:blipFill>
        <p:spPr>
          <a:xfrm>
            <a:off x="4294908" y="4684982"/>
            <a:ext cx="7564155" cy="2112261"/>
          </a:xfrm>
          <a:prstGeom prst="rect">
            <a:avLst/>
          </a:prstGeom>
        </p:spPr>
      </p:pic>
      <p:sp>
        <p:nvSpPr>
          <p:cNvPr id="16" name="Rectangle 15">
            <a:extLst>
              <a:ext uri="{FF2B5EF4-FFF2-40B4-BE49-F238E27FC236}">
                <a16:creationId xmlns:a16="http://schemas.microsoft.com/office/drawing/2014/main" id="{8D588548-102E-4B6F-8204-63484EC66FEC}"/>
              </a:ext>
            </a:extLst>
          </p:cNvPr>
          <p:cNvSpPr/>
          <p:nvPr/>
        </p:nvSpPr>
        <p:spPr>
          <a:xfrm>
            <a:off x="4294907" y="4936713"/>
            <a:ext cx="762002" cy="297913"/>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56E6F9A-6CF8-4A1E-A7DA-D6E57A2EFBF1}"/>
              </a:ext>
            </a:extLst>
          </p:cNvPr>
          <p:cNvSpPr/>
          <p:nvPr/>
        </p:nvSpPr>
        <p:spPr>
          <a:xfrm>
            <a:off x="5442783" y="4698428"/>
            <a:ext cx="762002" cy="238286"/>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551484C-3CDD-482E-97BA-469C80CAAD2D}"/>
              </a:ext>
            </a:extLst>
          </p:cNvPr>
          <p:cNvSpPr/>
          <p:nvPr/>
        </p:nvSpPr>
        <p:spPr>
          <a:xfrm>
            <a:off x="8650922" y="4927867"/>
            <a:ext cx="1076173" cy="297914"/>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1DD297D-0862-4509-8A98-796327B8D108}"/>
              </a:ext>
            </a:extLst>
          </p:cNvPr>
          <p:cNvSpPr/>
          <p:nvPr/>
        </p:nvSpPr>
        <p:spPr>
          <a:xfrm>
            <a:off x="8344013" y="5165584"/>
            <a:ext cx="762002" cy="297913"/>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F7F0E4E-2351-4474-8B77-B2680D019457}"/>
              </a:ext>
            </a:extLst>
          </p:cNvPr>
          <p:cNvSpPr/>
          <p:nvPr/>
        </p:nvSpPr>
        <p:spPr>
          <a:xfrm>
            <a:off x="7963011" y="6350021"/>
            <a:ext cx="1764083" cy="196554"/>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91393AB-C268-4C0B-9A89-104B656CD665}"/>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4.1, 4.17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9811056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125415" y="192482"/>
            <a:ext cx="1077116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3528433"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9" name="Picture 8" descr="Graphical user interface, website&#10;&#10;Description automatically generated">
            <a:extLst>
              <a:ext uri="{FF2B5EF4-FFF2-40B4-BE49-F238E27FC236}">
                <a16:creationId xmlns:a16="http://schemas.microsoft.com/office/drawing/2014/main" id="{DF6662F1-CA99-410F-B1AF-B654363986E6}"/>
              </a:ext>
            </a:extLst>
          </p:cNvPr>
          <p:cNvPicPr>
            <a:picLocks noChangeAspect="1"/>
          </p:cNvPicPr>
          <p:nvPr/>
        </p:nvPicPr>
        <p:blipFill>
          <a:blip r:embed="rId3"/>
          <a:stretch>
            <a:fillRect/>
          </a:stretch>
        </p:blipFill>
        <p:spPr>
          <a:xfrm>
            <a:off x="4551444" y="1308295"/>
            <a:ext cx="6800850" cy="5403273"/>
          </a:xfrm>
          <a:prstGeom prst="rect">
            <a:avLst/>
          </a:prstGeom>
        </p:spPr>
      </p:pic>
      <p:sp>
        <p:nvSpPr>
          <p:cNvPr id="13" name="Rectangle 12">
            <a:extLst>
              <a:ext uri="{FF2B5EF4-FFF2-40B4-BE49-F238E27FC236}">
                <a16:creationId xmlns:a16="http://schemas.microsoft.com/office/drawing/2014/main" id="{3A271D19-D4E2-41A0-BAE7-D7BFB079FB3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5621373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125415" y="192482"/>
            <a:ext cx="1077116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5662034"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13" name="Picture 12">
            <a:extLst>
              <a:ext uri="{FF2B5EF4-FFF2-40B4-BE49-F238E27FC236}">
                <a16:creationId xmlns:a16="http://schemas.microsoft.com/office/drawing/2014/main" id="{5F75A883-87BB-4D4D-9500-72CAE6BA1317}"/>
              </a:ext>
            </a:extLst>
          </p:cNvPr>
          <p:cNvPicPr>
            <a:picLocks noChangeAspect="1"/>
          </p:cNvPicPr>
          <p:nvPr/>
        </p:nvPicPr>
        <p:blipFill>
          <a:blip r:embed="rId3"/>
          <a:stretch>
            <a:fillRect/>
          </a:stretch>
        </p:blipFill>
        <p:spPr>
          <a:xfrm>
            <a:off x="1279710" y="2178572"/>
            <a:ext cx="9632580" cy="4532143"/>
          </a:xfrm>
          <a:prstGeom prst="rect">
            <a:avLst/>
          </a:prstGeom>
        </p:spPr>
      </p:pic>
      <p:sp>
        <p:nvSpPr>
          <p:cNvPr id="9" name="Rectangle 8">
            <a:extLst>
              <a:ext uri="{FF2B5EF4-FFF2-40B4-BE49-F238E27FC236}">
                <a16:creationId xmlns:a16="http://schemas.microsoft.com/office/drawing/2014/main" id="{27578A1A-F050-47BA-A13B-847613732379}"/>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4.18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4297700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80160" y="192482"/>
            <a:ext cx="1048043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p:txBody>
      </p:sp>
      <p:sp>
        <p:nvSpPr>
          <p:cNvPr id="14" name="TextBox 13">
            <a:extLst>
              <a:ext uri="{FF2B5EF4-FFF2-40B4-BE49-F238E27FC236}">
                <a16:creationId xmlns:a16="http://schemas.microsoft.com/office/drawing/2014/main" id="{BCE0BEDE-78CB-49E1-9217-AFDABA452542}"/>
              </a:ext>
            </a:extLst>
          </p:cNvPr>
          <p:cNvSpPr txBox="1"/>
          <p:nvPr/>
        </p:nvSpPr>
        <p:spPr>
          <a:xfrm>
            <a:off x="295422" y="1998744"/>
            <a:ext cx="11338560"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Panorama was suspended for this school year thanks to a concerned parent’s extensive research documenting the concerns in this presentation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The following slides show CCBOE’s original intent to implement Panorama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Panorama could be a future concern since this decision </a:t>
            </a:r>
            <a:r>
              <a:rPr lang="en-US" sz="3600" dirty="0">
                <a:solidFill>
                  <a:srgbClr val="E7E6E6"/>
                </a:solidFill>
                <a:latin typeface="Calibri" panose="020F0502020204030204"/>
              </a:rPr>
              <a:t>was specifically for the 2020-2021 school year</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04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80160" y="192482"/>
            <a:ext cx="1048043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p:txBody>
      </p:sp>
      <p:pic>
        <p:nvPicPr>
          <p:cNvPr id="9" name="graphics2">
            <a:extLst>
              <a:ext uri="{FF2B5EF4-FFF2-40B4-BE49-F238E27FC236}">
                <a16:creationId xmlns:a16="http://schemas.microsoft.com/office/drawing/2014/main" id="{83FA8439-87D4-4C08-9D76-832FFE77A5FD}"/>
              </a:ext>
            </a:extLst>
          </p:cNvPr>
          <p:cNvPicPr/>
          <p:nvPr/>
        </p:nvPicPr>
        <p:blipFill>
          <a:blip r:embed="rId3">
            <a:lum/>
            <a:alphaModFix/>
          </a:blip>
          <a:srcRect/>
          <a:stretch>
            <a:fillRect/>
          </a:stretch>
        </p:blipFill>
        <p:spPr>
          <a:xfrm>
            <a:off x="1515222" y="2233500"/>
            <a:ext cx="9033163" cy="4180281"/>
          </a:xfrm>
          <a:prstGeom prst="rect">
            <a:avLst/>
          </a:prstGeom>
        </p:spPr>
      </p:pic>
      <p:sp>
        <p:nvSpPr>
          <p:cNvPr id="13" name="Rectangle 12">
            <a:extLst>
              <a:ext uri="{FF2B5EF4-FFF2-40B4-BE49-F238E27FC236}">
                <a16:creationId xmlns:a16="http://schemas.microsoft.com/office/drawing/2014/main" id="{88416DD8-B5B8-4396-B36B-3BB750C1BFD3}"/>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4.9</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0802378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ln w="0"/>
                <a:solidFill>
                  <a:srgbClr val="E7E6E6"/>
                </a:solidFill>
                <a:effectLst>
                  <a:outerShdw blurRad="38100" dist="25400" dir="5400000" algn="ctr" rotWithShape="0">
                    <a:srgbClr val="6E747A">
                      <a:alpha val="43000"/>
                    </a:srgbClr>
                  </a:outerShdw>
                </a:effectLst>
                <a:latin typeface="Calibri" panose="020F0502020204030204"/>
              </a:rPr>
              <a:t>Panorama Survey Tool</a:t>
            </a:r>
            <a:endPar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20676"/>
            <a:ext cx="11338560"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SEL link (removed)</a:t>
            </a:r>
          </a:p>
        </p:txBody>
      </p:sp>
      <p:pic>
        <p:nvPicPr>
          <p:cNvPr id="9" name="Picture 8" descr="Graphical user interface&#10;&#10;Description automatically generated">
            <a:extLst>
              <a:ext uri="{FF2B5EF4-FFF2-40B4-BE49-F238E27FC236}">
                <a16:creationId xmlns:a16="http://schemas.microsoft.com/office/drawing/2014/main" id="{557041AD-3208-4EA2-88B3-425239E66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 y="1901872"/>
            <a:ext cx="12192000" cy="4990508"/>
          </a:xfrm>
          <a:prstGeom prst="rect">
            <a:avLst/>
          </a:prstGeom>
        </p:spPr>
      </p:pic>
      <p:sp>
        <p:nvSpPr>
          <p:cNvPr id="13" name="Rectangle 12">
            <a:extLst>
              <a:ext uri="{FF2B5EF4-FFF2-40B4-BE49-F238E27FC236}">
                <a16:creationId xmlns:a16="http://schemas.microsoft.com/office/drawing/2014/main" id="{976FEADA-18D0-4662-9728-78AA05BE88B1}"/>
              </a:ext>
            </a:extLst>
          </p:cNvPr>
          <p:cNvSpPr/>
          <p:nvPr/>
        </p:nvSpPr>
        <p:spPr>
          <a:xfrm>
            <a:off x="735496" y="2545568"/>
            <a:ext cx="3876262" cy="355764"/>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C6F9C28-BDCB-48B8-AD0B-DFB52F6079FB}"/>
              </a:ext>
            </a:extLst>
          </p:cNvPr>
          <p:cNvSpPr/>
          <p:nvPr/>
        </p:nvSpPr>
        <p:spPr>
          <a:xfrm>
            <a:off x="0" y="5413264"/>
            <a:ext cx="790360" cy="707886"/>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effectLst>
                  <a:outerShdw blurRad="38100" dist="25400" dir="5400000" algn="ctr" rotWithShape="0">
                    <a:srgbClr val="6E747A">
                      <a:alpha val="43000"/>
                    </a:srgbClr>
                  </a:outerShdw>
                </a:effectLst>
                <a:latin typeface="Calibri" panose="020F0502020204030204"/>
              </a:rPr>
              <a:t>1.10, 1.25</a:t>
            </a:r>
            <a:endParaRPr kumimoji="0" lang="en-US" sz="20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7229148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
        <p:nvSpPr>
          <p:cNvPr id="13" name="TextBox 12">
            <a:extLst>
              <a:ext uri="{FF2B5EF4-FFF2-40B4-BE49-F238E27FC236}">
                <a16:creationId xmlns:a16="http://schemas.microsoft.com/office/drawing/2014/main" id="{460FE7F3-B1CB-4708-BFC0-CA00C643442B}"/>
              </a:ext>
            </a:extLst>
          </p:cNvPr>
          <p:cNvSpPr txBox="1"/>
          <p:nvPr/>
        </p:nvSpPr>
        <p:spPr>
          <a:xfrm>
            <a:off x="179957" y="2147109"/>
            <a:ext cx="11832086" cy="4524315"/>
          </a:xfrm>
          <a:prstGeom prst="rect">
            <a:avLst/>
          </a:prstGeom>
          <a:noFill/>
        </p:spPr>
        <p:txBody>
          <a:bodyPr wrap="square">
            <a:spAutoFit/>
          </a:bodyPr>
          <a:lstStyle/>
          <a:p>
            <a:pPr marL="457200" indent="-457200">
              <a:buFont typeface="Arial" panose="020B0604020202020204" pitchFamily="34" charset="0"/>
              <a:buChar char="•"/>
            </a:pPr>
            <a:r>
              <a:rPr lang="en-US" sz="3200" dirty="0">
                <a:solidFill>
                  <a:schemeClr val="bg1"/>
                </a:solidFill>
              </a:rPr>
              <a:t>Can student responses be viewed as accurate measurements of performance?</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What assurance is there that students will answer personal surveys honestly?</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If students do not answer accurately, will the data be inaccurate as well, therefore rendering the surveys ineffective despite the cost of investment?</a:t>
            </a:r>
          </a:p>
        </p:txBody>
      </p:sp>
    </p:spTree>
    <p:extLst>
      <p:ext uri="{BB962C8B-B14F-4D97-AF65-F5344CB8AC3E}">
        <p14:creationId xmlns:p14="http://schemas.microsoft.com/office/powerpoint/2010/main" val="35407652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
        <p:nvSpPr>
          <p:cNvPr id="13" name="TextBox 12">
            <a:extLst>
              <a:ext uri="{FF2B5EF4-FFF2-40B4-BE49-F238E27FC236}">
                <a16:creationId xmlns:a16="http://schemas.microsoft.com/office/drawing/2014/main" id="{460FE7F3-B1CB-4708-BFC0-CA00C643442B}"/>
              </a:ext>
            </a:extLst>
          </p:cNvPr>
          <p:cNvSpPr txBox="1"/>
          <p:nvPr/>
        </p:nvSpPr>
        <p:spPr>
          <a:xfrm>
            <a:off x="179957" y="2147109"/>
            <a:ext cx="11832086" cy="403187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What topics/questions are being used in the CC Panorama Survey?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Will the report results be stored in the student’s official school file, whether paper or electronically? Will it follow them? Will this information be released to other schools if students transfer to another school district? Beyond high school to college? Etc.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What steps have been taken to protect our children's  privacy? </a:t>
            </a:r>
          </a:p>
        </p:txBody>
      </p:sp>
    </p:spTree>
    <p:extLst>
      <p:ext uri="{BB962C8B-B14F-4D97-AF65-F5344CB8AC3E}">
        <p14:creationId xmlns:p14="http://schemas.microsoft.com/office/powerpoint/2010/main" val="5839110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
        <p:nvSpPr>
          <p:cNvPr id="13" name="TextBox 12">
            <a:extLst>
              <a:ext uri="{FF2B5EF4-FFF2-40B4-BE49-F238E27FC236}">
                <a16:creationId xmlns:a16="http://schemas.microsoft.com/office/drawing/2014/main" id="{460FE7F3-B1CB-4708-BFC0-CA00C643442B}"/>
              </a:ext>
            </a:extLst>
          </p:cNvPr>
          <p:cNvSpPr txBox="1"/>
          <p:nvPr/>
        </p:nvSpPr>
        <p:spPr>
          <a:xfrm>
            <a:off x="179957" y="2095283"/>
            <a:ext cx="11832086" cy="35394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What policies are in place to protect student's social-emotional answers within the school district?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Which staff have access to survey answers?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Given the provider partners with Panorama have a CRT focus, will all of the student interventions be available for parents to review?</a:t>
            </a:r>
          </a:p>
        </p:txBody>
      </p:sp>
    </p:spTree>
    <p:extLst>
      <p:ext uri="{BB962C8B-B14F-4D97-AF65-F5344CB8AC3E}">
        <p14:creationId xmlns:p14="http://schemas.microsoft.com/office/powerpoint/2010/main" val="38640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
        <p:nvSpPr>
          <p:cNvPr id="13" name="TextBox 12">
            <a:extLst>
              <a:ext uri="{FF2B5EF4-FFF2-40B4-BE49-F238E27FC236}">
                <a16:creationId xmlns:a16="http://schemas.microsoft.com/office/drawing/2014/main" id="{460FE7F3-B1CB-4708-BFC0-CA00C643442B}"/>
              </a:ext>
            </a:extLst>
          </p:cNvPr>
          <p:cNvSpPr txBox="1"/>
          <p:nvPr/>
        </p:nvSpPr>
        <p:spPr>
          <a:xfrm>
            <a:off x="179957" y="2175953"/>
            <a:ext cx="11832086" cy="35394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white"/>
                </a:solidFill>
                <a:latin typeface="Calibri" panose="020F0502020204030204"/>
              </a:rPr>
              <a:t>W</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hat if the school-identified “favorable” answer on this survey conflicts with parent values/what parents are teaching their children, resulting in an intervention being contrary to the teachings in the home?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This is a strong possibility given the critical pedagogy and equity lens that Panorama utilizes.</a:t>
            </a:r>
          </a:p>
        </p:txBody>
      </p:sp>
    </p:spTree>
    <p:extLst>
      <p:ext uri="{BB962C8B-B14F-4D97-AF65-F5344CB8AC3E}">
        <p14:creationId xmlns:p14="http://schemas.microsoft.com/office/powerpoint/2010/main" val="1376851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50707</TotalTime>
  <Words>9111</Words>
  <Application>Microsoft Office PowerPoint</Application>
  <PresentationFormat>Widescreen</PresentationFormat>
  <Paragraphs>1341</Paragraphs>
  <Slides>173</Slides>
  <Notes>173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173</vt:i4>
      </vt:variant>
    </vt:vector>
  </HeadingPairs>
  <TitlesOfParts>
    <vt:vector size="181" baseType="lpstr">
      <vt:lpstr>Arial</vt:lpstr>
      <vt:lpstr>Calibri</vt:lpstr>
      <vt:lpstr>Calibri Light</vt:lpstr>
      <vt:lpstr>EBGaramond12-Regular</vt:lpstr>
      <vt:lpstr>Open Sans</vt:lpstr>
      <vt:lpstr>source sans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Katharine Allen</dc:creator>
  <cp:lastModifiedBy>Katharine Allen</cp:lastModifiedBy>
  <cp:revision>457</cp:revision>
  <dcterms:created xsi:type="dcterms:W3CDTF">2021-08-06T02:10:30Z</dcterms:created>
  <dcterms:modified xsi:type="dcterms:W3CDTF">2022-07-19T03:51:56Z</dcterms:modified>
</cp:coreProperties>
</file>